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326" r:id="rId3"/>
    <p:sldId id="325" r:id="rId4"/>
    <p:sldId id="330" r:id="rId5"/>
    <p:sldId id="332" r:id="rId6"/>
    <p:sldId id="324" r:id="rId7"/>
    <p:sldId id="323" r:id="rId8"/>
    <p:sldId id="322" r:id="rId9"/>
    <p:sldId id="321" r:id="rId10"/>
    <p:sldId id="334" r:id="rId11"/>
    <p:sldId id="335" r:id="rId12"/>
    <p:sldId id="319" r:id="rId1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ru-RU" smtClean="0"/>
              <a:t>Образец заголовка</a:t>
            </a:r>
            <a:endParaRPr lang="en-US" dirty="0"/>
          </a:p>
        </p:txBody>
      </p:sp>
      <p:sp>
        <p:nvSpPr>
          <p:cNvPr id="8" name="Date Placeholder 3"/>
          <p:cNvSpPr>
            <a:spLocks noGrp="1"/>
          </p:cNvSpPr>
          <p:nvPr>
            <p:ph type="dt" sz="half" idx="10"/>
          </p:nvPr>
        </p:nvSpPr>
        <p:spPr/>
        <p:txBody>
          <a:bodyPr/>
          <a:lstStyle>
            <a:lvl1pPr>
              <a:defRPr/>
            </a:lvl1pPr>
          </a:lstStyle>
          <a:p>
            <a:pPr>
              <a:defRPr/>
            </a:pPr>
            <a:fld id="{19C6F9F1-4E06-46FD-BDC1-37B693E153E4}" type="datetimeFigureOut">
              <a:rPr lang="ru-RU"/>
              <a:pPr>
                <a:defRPr/>
              </a:pPr>
              <a:t>16.07.2018</a:t>
            </a:fld>
            <a:endParaRPr lang="ru-RU"/>
          </a:p>
        </p:txBody>
      </p:sp>
      <p:sp>
        <p:nvSpPr>
          <p:cNvPr id="9" name="Footer Placeholder 4"/>
          <p:cNvSpPr>
            <a:spLocks noGrp="1"/>
          </p:cNvSpPr>
          <p:nvPr>
            <p:ph type="ftr" sz="quarter" idx="11"/>
          </p:nvPr>
        </p:nvSpPr>
        <p:spPr/>
        <p:txBody>
          <a:bodyPr/>
          <a:lstStyle>
            <a:lvl1pPr>
              <a:defRPr/>
            </a:lvl1pPr>
          </a:lstStyle>
          <a:p>
            <a:pPr>
              <a:defRPr/>
            </a:pPr>
            <a:endParaRPr lang="ru-RU"/>
          </a:p>
        </p:txBody>
      </p:sp>
      <p:sp>
        <p:nvSpPr>
          <p:cNvPr id="10" name="Slide Number Placeholder 5"/>
          <p:cNvSpPr>
            <a:spLocks noGrp="1"/>
          </p:cNvSpPr>
          <p:nvPr>
            <p:ph type="sldNum" sz="quarter" idx="12"/>
          </p:nvPr>
        </p:nvSpPr>
        <p:spPr/>
        <p:txBody>
          <a:bodyPr/>
          <a:lstStyle>
            <a:lvl1pPr>
              <a:defRPr/>
            </a:lvl1pPr>
          </a:lstStyle>
          <a:p>
            <a:pPr>
              <a:defRPr/>
            </a:pPr>
            <a:fld id="{425D5B48-3876-4511-8C3E-5BD52A6E9A09}"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EF57D1CC-4521-4831-8487-5A3482A848A1}" type="datetimeFigureOut">
              <a:rPr lang="ru-RU"/>
              <a:pPr>
                <a:defRPr/>
              </a:pPr>
              <a:t>16.07.2018</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6BD78D71-D62A-4726-84F0-8080FBF8BF39}"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B5F60010-3C31-4EBC-9496-083559E3C1E5}" type="datetimeFigureOut">
              <a:rPr lang="ru-RU"/>
              <a:pPr>
                <a:defRPr/>
              </a:pPr>
              <a:t>16.07.2018</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501D2153-79A3-44F7-A9AA-531706FCC0BC}"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4"/>
          </p:nvPr>
        </p:nvSpPr>
        <p:spPr/>
        <p:txBody>
          <a:bodyPr/>
          <a:lstStyle>
            <a:lvl1pPr>
              <a:defRPr/>
            </a:lvl1pPr>
          </a:lstStyle>
          <a:p>
            <a:pPr>
              <a:defRPr/>
            </a:pPr>
            <a:fld id="{5D63CB95-66AA-46FD-9C63-F06843E616AC}" type="datetimeFigureOut">
              <a:rPr lang="ru-RU"/>
              <a:pPr>
                <a:defRPr/>
              </a:pPr>
              <a:t>16.07.2018</a:t>
            </a:fld>
            <a:endParaRPr lang="ru-RU"/>
          </a:p>
        </p:txBody>
      </p:sp>
      <p:sp>
        <p:nvSpPr>
          <p:cNvPr id="5" name="Footer Placeholder 4"/>
          <p:cNvSpPr>
            <a:spLocks noGrp="1"/>
          </p:cNvSpPr>
          <p:nvPr>
            <p:ph type="ftr" sz="quarter" idx="15"/>
          </p:nvPr>
        </p:nvSpPr>
        <p:spPr/>
        <p:txBody>
          <a:bodyPr/>
          <a:lstStyle>
            <a:lvl1pPr>
              <a:defRPr/>
            </a:lvl1pPr>
          </a:lstStyle>
          <a:p>
            <a:pPr>
              <a:defRPr/>
            </a:pPr>
            <a:endParaRPr lang="ru-RU"/>
          </a:p>
        </p:txBody>
      </p:sp>
      <p:sp>
        <p:nvSpPr>
          <p:cNvPr id="6" name="Slide Number Placeholder 5"/>
          <p:cNvSpPr>
            <a:spLocks noGrp="1"/>
          </p:cNvSpPr>
          <p:nvPr>
            <p:ph type="sldNum" sz="quarter" idx="16"/>
          </p:nvPr>
        </p:nvSpPr>
        <p:spPr/>
        <p:txBody>
          <a:bodyPr/>
          <a:lstStyle>
            <a:lvl1pPr>
              <a:defRPr/>
            </a:lvl1pPr>
          </a:lstStyle>
          <a:p>
            <a:pPr>
              <a:defRPr/>
            </a:pPr>
            <a:fld id="{F6BF983D-D48E-4AB2-A77B-1288A8AF7145}"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8" name="Date Placeholder 3"/>
          <p:cNvSpPr>
            <a:spLocks noGrp="1"/>
          </p:cNvSpPr>
          <p:nvPr>
            <p:ph type="dt" sz="half" idx="10"/>
          </p:nvPr>
        </p:nvSpPr>
        <p:spPr/>
        <p:txBody>
          <a:bodyPr/>
          <a:lstStyle>
            <a:lvl1pPr>
              <a:defRPr/>
            </a:lvl1pPr>
          </a:lstStyle>
          <a:p>
            <a:pPr>
              <a:defRPr/>
            </a:pPr>
            <a:fld id="{47A6938F-A207-4B96-85AB-FCC3DA27FC57}" type="datetimeFigureOut">
              <a:rPr lang="ru-RU"/>
              <a:pPr>
                <a:defRPr/>
              </a:pPr>
              <a:t>16.07.2018</a:t>
            </a:fld>
            <a:endParaRPr lang="ru-RU"/>
          </a:p>
        </p:txBody>
      </p:sp>
      <p:sp>
        <p:nvSpPr>
          <p:cNvPr id="9" name="Footer Placeholder 4"/>
          <p:cNvSpPr>
            <a:spLocks noGrp="1"/>
          </p:cNvSpPr>
          <p:nvPr>
            <p:ph type="ftr" sz="quarter" idx="11"/>
          </p:nvPr>
        </p:nvSpPr>
        <p:spPr/>
        <p:txBody>
          <a:bodyPr/>
          <a:lstStyle>
            <a:lvl1pPr>
              <a:defRPr/>
            </a:lvl1pPr>
          </a:lstStyle>
          <a:p>
            <a:pPr>
              <a:defRPr/>
            </a:pPr>
            <a:endParaRPr lang="ru-RU"/>
          </a:p>
        </p:txBody>
      </p:sp>
      <p:sp>
        <p:nvSpPr>
          <p:cNvPr id="10" name="Slide Number Placeholder 5"/>
          <p:cNvSpPr>
            <a:spLocks noGrp="1"/>
          </p:cNvSpPr>
          <p:nvPr>
            <p:ph type="sldNum" sz="quarter" idx="12"/>
          </p:nvPr>
        </p:nvSpPr>
        <p:spPr/>
        <p:txBody>
          <a:bodyPr/>
          <a:lstStyle>
            <a:lvl1pPr>
              <a:defRPr/>
            </a:lvl1pPr>
          </a:lstStyle>
          <a:p>
            <a:pPr>
              <a:defRPr/>
            </a:pPr>
            <a:fld id="{F2C53C88-D80C-4F28-91BC-79D150731C38}"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5"/>
          </p:nvPr>
        </p:nvSpPr>
        <p:spPr/>
        <p:txBody>
          <a:bodyPr/>
          <a:lstStyle>
            <a:lvl1pPr>
              <a:defRPr/>
            </a:lvl1pPr>
          </a:lstStyle>
          <a:p>
            <a:pPr>
              <a:defRPr/>
            </a:pPr>
            <a:fld id="{74626205-C958-40B3-BA2F-C55D9B8E73A4}" type="datetimeFigureOut">
              <a:rPr lang="ru-RU"/>
              <a:pPr>
                <a:defRPr/>
              </a:pPr>
              <a:t>16.07.2018</a:t>
            </a:fld>
            <a:endParaRPr lang="ru-RU"/>
          </a:p>
        </p:txBody>
      </p:sp>
      <p:sp>
        <p:nvSpPr>
          <p:cNvPr id="6" name="Footer Placeholder 4"/>
          <p:cNvSpPr>
            <a:spLocks noGrp="1"/>
          </p:cNvSpPr>
          <p:nvPr>
            <p:ph type="ftr" sz="quarter" idx="16"/>
          </p:nvPr>
        </p:nvSpPr>
        <p:spPr/>
        <p:txBody>
          <a:bodyPr/>
          <a:lstStyle>
            <a:lvl1pPr>
              <a:defRPr/>
            </a:lvl1pPr>
          </a:lstStyle>
          <a:p>
            <a:pPr>
              <a:defRPr/>
            </a:pPr>
            <a:endParaRPr lang="ru-RU"/>
          </a:p>
        </p:txBody>
      </p:sp>
      <p:sp>
        <p:nvSpPr>
          <p:cNvPr id="7" name="Slide Number Placeholder 5"/>
          <p:cNvSpPr>
            <a:spLocks noGrp="1"/>
          </p:cNvSpPr>
          <p:nvPr>
            <p:ph type="sldNum" sz="quarter" idx="17"/>
          </p:nvPr>
        </p:nvSpPr>
        <p:spPr/>
        <p:txBody>
          <a:bodyPr/>
          <a:lstStyle>
            <a:lvl1pPr>
              <a:defRPr/>
            </a:lvl1pPr>
          </a:lstStyle>
          <a:p>
            <a:pPr>
              <a:defRPr/>
            </a:pPr>
            <a:fld id="{22910503-F7D8-4B0A-8066-B91BE25AC37A}"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0" name="Title 9"/>
          <p:cNvSpPr>
            <a:spLocks noGrp="1"/>
          </p:cNvSpPr>
          <p:nvPr>
            <p:ph type="title"/>
          </p:nvPr>
        </p:nvSpPr>
        <p:spPr/>
        <p:txBody>
          <a:bodyPr/>
          <a:lstStyle/>
          <a:p>
            <a:r>
              <a:rPr lang="ru-RU" smtClean="0"/>
              <a:t>Образец заголовка</a:t>
            </a:r>
            <a:endParaRPr lang="en-US" dirty="0"/>
          </a:p>
        </p:txBody>
      </p:sp>
      <p:sp>
        <p:nvSpPr>
          <p:cNvPr id="7" name="Date Placeholder 3"/>
          <p:cNvSpPr>
            <a:spLocks noGrp="1"/>
          </p:cNvSpPr>
          <p:nvPr>
            <p:ph type="dt" sz="half" idx="10"/>
          </p:nvPr>
        </p:nvSpPr>
        <p:spPr/>
        <p:txBody>
          <a:bodyPr/>
          <a:lstStyle>
            <a:lvl1pPr>
              <a:defRPr/>
            </a:lvl1pPr>
          </a:lstStyle>
          <a:p>
            <a:pPr>
              <a:defRPr/>
            </a:pPr>
            <a:fld id="{0419ACB7-63C6-4908-A990-EA1CB685522A}" type="datetimeFigureOut">
              <a:rPr lang="ru-RU"/>
              <a:pPr>
                <a:defRPr/>
              </a:pPr>
              <a:t>16.07.2018</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FC7CE6AE-E056-4986-8297-4176400A1A59}"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E4257099-EC5E-4EF0-B8B6-045DA699BD2F}" type="datetimeFigureOut">
              <a:rPr lang="ru-RU"/>
              <a:pPr>
                <a:defRPr/>
              </a:pPr>
              <a:t>16.07.2018</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89A09A51-E5FA-49B5-81D9-0941EEF3BB7E}"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58D9A4D-4E97-4B32-8CBC-0A8A7D17E2D8}" type="datetimeFigureOut">
              <a:rPr lang="ru-RU"/>
              <a:pPr>
                <a:defRPr/>
              </a:pPr>
              <a:t>16.07.2018</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D82363E9-C1FC-40D9-846E-736D9E0BF03D}"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492895CD-6FC6-4E7A-B0B3-37037D5FB56A}" type="datetimeFigureOut">
              <a:rPr lang="ru-RU"/>
              <a:pPr>
                <a:defRPr/>
              </a:pPr>
              <a:t>16.07.2018</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38A16374-7633-4222-8613-AFF070579246}"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ru-RU" smtClean="0"/>
              <a:t>Образец заголовка</a:t>
            </a:r>
            <a:endParaRPr lang="en-US" dirty="0"/>
          </a:p>
        </p:txBody>
      </p:sp>
      <p:sp>
        <p:nvSpPr>
          <p:cNvPr id="9" name="Date Placeholder 4"/>
          <p:cNvSpPr>
            <a:spLocks noGrp="1"/>
          </p:cNvSpPr>
          <p:nvPr>
            <p:ph type="dt" sz="half" idx="10"/>
          </p:nvPr>
        </p:nvSpPr>
        <p:spPr/>
        <p:txBody>
          <a:bodyPr/>
          <a:lstStyle>
            <a:lvl1pPr>
              <a:defRPr/>
            </a:lvl1pPr>
          </a:lstStyle>
          <a:p>
            <a:pPr>
              <a:defRPr/>
            </a:pPr>
            <a:fld id="{50962BB2-F128-4F20-A678-35AA1752714B}" type="datetimeFigureOut">
              <a:rPr lang="ru-RU"/>
              <a:pPr>
                <a:defRPr/>
              </a:pPr>
              <a:t>16.07.2018</a:t>
            </a:fld>
            <a:endParaRPr lang="ru-RU"/>
          </a:p>
        </p:txBody>
      </p:sp>
      <p:sp>
        <p:nvSpPr>
          <p:cNvPr id="10" name="Footer Placeholder 5"/>
          <p:cNvSpPr>
            <a:spLocks noGrp="1"/>
          </p:cNvSpPr>
          <p:nvPr>
            <p:ph type="ftr" sz="quarter" idx="11"/>
          </p:nvPr>
        </p:nvSpPr>
        <p:spPr/>
        <p:txBody>
          <a:bodyPr/>
          <a:lstStyle>
            <a:lvl1pPr>
              <a:defRPr/>
            </a:lvl1pPr>
          </a:lstStyle>
          <a:p>
            <a:pPr>
              <a:defRPr/>
            </a:pPr>
            <a:endParaRPr lang="ru-RU"/>
          </a:p>
        </p:txBody>
      </p:sp>
      <p:sp>
        <p:nvSpPr>
          <p:cNvPr id="11" name="Slide Number Placeholder 6"/>
          <p:cNvSpPr>
            <a:spLocks noGrp="1"/>
          </p:cNvSpPr>
          <p:nvPr>
            <p:ph type="sldNum" sz="quarter" idx="12"/>
          </p:nvPr>
        </p:nvSpPr>
        <p:spPr/>
        <p:txBody>
          <a:bodyPr/>
          <a:lstStyle>
            <a:lvl1pPr>
              <a:defRPr/>
            </a:lvl1pPr>
          </a:lstStyle>
          <a:p>
            <a:pPr>
              <a:defRPr/>
            </a:pPr>
            <a:fld id="{4106CF64-E1FB-42E5-8395-FDA1A0B5A4AF}"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fontAlgn="auto">
              <a:spcBef>
                <a:spcPts val="0"/>
              </a:spcBef>
              <a:spcAft>
                <a:spcPts val="0"/>
              </a:spcAft>
              <a:defRPr sz="1100" b="1" smtClean="0">
                <a:solidFill>
                  <a:schemeClr val="tx1">
                    <a:lumMod val="50000"/>
                    <a:lumOff val="50000"/>
                  </a:schemeClr>
                </a:solidFill>
                <a:latin typeface="+mn-lt"/>
                <a:cs typeface="+mn-cs"/>
              </a:defRPr>
            </a:lvl1pPr>
          </a:lstStyle>
          <a:p>
            <a:pPr>
              <a:defRPr/>
            </a:pPr>
            <a:fld id="{E83B4845-BCD8-404C-A41D-C9E07466B299}" type="datetimeFigureOut">
              <a:rPr lang="ru-RU"/>
              <a:pPr>
                <a:defRPr/>
              </a:pPr>
              <a:t>16.07.2018</a:t>
            </a:fld>
            <a:endParaRPr lang="ru-RU"/>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fontAlgn="auto">
              <a:spcBef>
                <a:spcPts val="0"/>
              </a:spcBef>
              <a:spcAft>
                <a:spcPts val="0"/>
              </a:spcAft>
              <a:defRPr sz="1100" b="1">
                <a:solidFill>
                  <a:schemeClr val="tx1">
                    <a:lumMod val="50000"/>
                    <a:lumOff val="50000"/>
                  </a:schemeClr>
                </a:solidFill>
                <a:latin typeface="+mn-lt"/>
                <a:cs typeface="+mn-cs"/>
              </a:defRPr>
            </a:lvl1pPr>
          </a:lstStyle>
          <a:p>
            <a:pPr>
              <a:defRPr/>
            </a:pPr>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fontAlgn="auto">
              <a:spcBef>
                <a:spcPts val="0"/>
              </a:spcBef>
              <a:spcAft>
                <a:spcPts val="0"/>
              </a:spcAft>
              <a:defRPr sz="1200" b="1" smtClean="0">
                <a:solidFill>
                  <a:schemeClr val="tx1">
                    <a:lumMod val="50000"/>
                    <a:lumOff val="50000"/>
                  </a:schemeClr>
                </a:solidFill>
                <a:latin typeface="+mn-lt"/>
                <a:cs typeface="+mn-cs"/>
              </a:defRPr>
            </a:lvl1pPr>
          </a:lstStyle>
          <a:p>
            <a:pPr>
              <a:defRPr/>
            </a:pPr>
            <a:fld id="{1ED95FAF-C051-4AC4-8311-70AA8D8D1074}"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840" r:id="rId1"/>
    <p:sldLayoutId id="2147483832" r:id="rId2"/>
    <p:sldLayoutId id="2147483841" r:id="rId3"/>
    <p:sldLayoutId id="2147483833" r:id="rId4"/>
    <p:sldLayoutId id="2147483834" r:id="rId5"/>
    <p:sldLayoutId id="2147483835" r:id="rId6"/>
    <p:sldLayoutId id="2147483836" r:id="rId7"/>
    <p:sldLayoutId id="2147483837" r:id="rId8"/>
    <p:sldLayoutId id="2147483842" r:id="rId9"/>
    <p:sldLayoutId id="2147483838" r:id="rId10"/>
    <p:sldLayoutId id="2147483839" r:id="rId11"/>
  </p:sldLayoutIdLst>
  <p:timing>
    <p:tnLst>
      <p:par>
        <p:cTn id="1" dur="indefinite" restart="never" nodeType="tmRoot"/>
      </p:par>
    </p:tnLst>
  </p:timing>
  <p:txStyles>
    <p:titleStyle>
      <a:lvl1pPr marL="319088" indent="-319088" algn="r" rtl="0" fontAlgn="base">
        <a:spcBef>
          <a:spcPct val="0"/>
        </a:spcBef>
        <a:spcAft>
          <a:spcPct val="0"/>
        </a:spcAft>
        <a:buClr>
          <a:srgbClr val="C3260C"/>
        </a:buClr>
        <a:buSzPct val="128000"/>
        <a:buFont typeface="Georgia"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fontAlgn="base">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2pPr>
      <a:lvl3pPr marL="319088" indent="-319088" algn="r" rtl="0" fontAlgn="base">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3pPr>
      <a:lvl4pPr marL="319088" indent="-319088" algn="r" rtl="0" fontAlgn="base">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4pPr>
      <a:lvl5pPr marL="319088" indent="-319088" algn="r" rtl="0" fontAlgn="base">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fontAlgn="base">
        <a:spcBef>
          <a:spcPct val="20000"/>
        </a:spcBef>
        <a:spcAft>
          <a:spcPts val="300"/>
        </a:spcAft>
        <a:buClr>
          <a:srgbClr val="C3260C"/>
        </a:buClr>
        <a:buSzPct val="130000"/>
        <a:buFont typeface="Georgia" pitchFamily="18" charset="0"/>
        <a:buChar char="*"/>
        <a:defRPr sz="2200" kern="1200">
          <a:solidFill>
            <a:srgbClr val="404040"/>
          </a:solidFill>
          <a:latin typeface="+mn-lt"/>
          <a:ea typeface="+mn-ea"/>
          <a:cs typeface="+mn-cs"/>
        </a:defRPr>
      </a:lvl1pPr>
      <a:lvl2pPr marL="547688" indent="-182563" algn="l" rtl="0" fontAlgn="base">
        <a:spcBef>
          <a:spcPct val="20000"/>
        </a:spcBef>
        <a:spcAft>
          <a:spcPts val="300"/>
        </a:spcAft>
        <a:buClr>
          <a:srgbClr val="C3260C"/>
        </a:buClr>
        <a:buSzPct val="130000"/>
        <a:buFont typeface="Georgia" pitchFamily="18" charset="0"/>
        <a:buChar char="*"/>
        <a:defRPr sz="2000" kern="1200">
          <a:solidFill>
            <a:srgbClr val="404040"/>
          </a:solidFill>
          <a:latin typeface="+mn-lt"/>
          <a:ea typeface="+mn-ea"/>
          <a:cs typeface="+mn-cs"/>
        </a:defRPr>
      </a:lvl2pPr>
      <a:lvl3pPr marL="822325" indent="-182563" algn="l" rtl="0" fontAlgn="base">
        <a:spcBef>
          <a:spcPct val="20000"/>
        </a:spcBef>
        <a:spcAft>
          <a:spcPts val="300"/>
        </a:spcAft>
        <a:buClr>
          <a:srgbClr val="C3260C"/>
        </a:buClr>
        <a:buSzPct val="130000"/>
        <a:buFont typeface="Georgia" pitchFamily="18" charset="0"/>
        <a:buChar char="*"/>
        <a:defRPr kern="1200">
          <a:solidFill>
            <a:srgbClr val="404040"/>
          </a:solidFill>
          <a:latin typeface="+mn-lt"/>
          <a:ea typeface="+mn-ea"/>
          <a:cs typeface="+mn-cs"/>
        </a:defRPr>
      </a:lvl3pPr>
      <a:lvl4pPr marL="1096963" indent="-182563" algn="l" rtl="0" fontAlgn="base">
        <a:spcBef>
          <a:spcPct val="20000"/>
        </a:spcBef>
        <a:spcAft>
          <a:spcPts val="300"/>
        </a:spcAft>
        <a:buClr>
          <a:srgbClr val="C3260C"/>
        </a:buClr>
        <a:buSzPct val="130000"/>
        <a:buFont typeface="Georgia" pitchFamily="18" charset="0"/>
        <a:buChar char="*"/>
        <a:defRPr sz="1600" kern="1200">
          <a:solidFill>
            <a:srgbClr val="404040"/>
          </a:solidFill>
          <a:latin typeface="+mn-lt"/>
          <a:ea typeface="+mn-ea"/>
          <a:cs typeface="+mn-cs"/>
        </a:defRPr>
      </a:lvl4pPr>
      <a:lvl5pPr marL="1389063" indent="-182563" algn="l" rtl="0" fontAlgn="base">
        <a:spcBef>
          <a:spcPct val="20000"/>
        </a:spcBef>
        <a:spcAft>
          <a:spcPts val="300"/>
        </a:spcAft>
        <a:buClr>
          <a:srgbClr val="C3260C"/>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Подзаголовок 2"/>
          <p:cNvSpPr>
            <a:spLocks noGrp="1"/>
          </p:cNvSpPr>
          <p:nvPr>
            <p:ph type="subTitle" idx="1"/>
          </p:nvPr>
        </p:nvSpPr>
        <p:spPr>
          <a:xfrm>
            <a:off x="1473200" y="5053013"/>
            <a:ext cx="5637213" cy="881062"/>
          </a:xfrm>
        </p:spPr>
        <p:txBody>
          <a:bodyPr/>
          <a:lstStyle/>
          <a:p>
            <a:endParaRPr lang="ru-RU" smtClean="0"/>
          </a:p>
          <a:p>
            <a:endParaRPr lang="ru-RU" smtClean="0"/>
          </a:p>
        </p:txBody>
      </p:sp>
      <p:sp>
        <p:nvSpPr>
          <p:cNvPr id="2" name="Заголовок 1"/>
          <p:cNvSpPr>
            <a:spLocks noGrp="1"/>
          </p:cNvSpPr>
          <p:nvPr>
            <p:ph type="ctrTitle"/>
          </p:nvPr>
        </p:nvSpPr>
        <p:spPr>
          <a:xfrm>
            <a:off x="685800" y="780579"/>
            <a:ext cx="7990656" cy="5307502"/>
          </a:xfrm>
        </p:spPr>
        <p:txBody>
          <a:bodyPr/>
          <a:lstStyle/>
          <a:p>
            <a:pPr marL="182880" indent="0" fontAlgn="auto">
              <a:spcAft>
                <a:spcPts val="0"/>
              </a:spcAft>
              <a:buClr>
                <a:schemeClr val="accent6">
                  <a:lumMod val="75000"/>
                </a:schemeClr>
              </a:buClr>
              <a:buFont typeface="Georgia" pitchFamily="18" charset="0"/>
              <a:buNone/>
              <a:defRPr/>
            </a:pPr>
            <a:r>
              <a:rPr lang="ru-RU" sz="4000" smtClean="0"/>
              <a:t/>
            </a:r>
            <a:br>
              <a:rPr lang="ru-RU" sz="4000" smtClean="0"/>
            </a:br>
            <a:r>
              <a:rPr lang="ru-RU" sz="4000" smtClean="0"/>
              <a:t>Способности </a:t>
            </a:r>
            <a:r>
              <a:rPr lang="ru-RU" sz="4000" dirty="0"/>
              <a:t>и одаренность. Распознавание  и развитие природного потенциала личности</a:t>
            </a:r>
            <a:endParaRPr lang="ru-RU" sz="4000" dirty="0">
              <a:solidFill>
                <a:schemeClr val="accent1">
                  <a:lumMod val="75000"/>
                </a:schemeClr>
              </a:solidFill>
            </a:endParaRPr>
          </a:p>
        </p:txBody>
      </p:sp>
      <p:sp>
        <p:nvSpPr>
          <p:cNvPr id="13315" name="Прямоугольник 3"/>
          <p:cNvSpPr>
            <a:spLocks noChangeArrowheads="1"/>
          </p:cNvSpPr>
          <p:nvPr/>
        </p:nvSpPr>
        <p:spPr bwMode="auto">
          <a:xfrm>
            <a:off x="2830513" y="3244850"/>
            <a:ext cx="185737" cy="646113"/>
          </a:xfrm>
          <a:prstGeom prst="rect">
            <a:avLst/>
          </a:prstGeom>
          <a:noFill/>
          <a:ln w="9525">
            <a:noFill/>
            <a:miter lim="800000"/>
            <a:headEnd/>
            <a:tailEnd/>
          </a:ln>
        </p:spPr>
        <p:txBody>
          <a:bodyPr wrap="none">
            <a:spAutoFit/>
          </a:bodyPr>
          <a:lstStyle/>
          <a:p>
            <a:endParaRPr lang="ru-RU">
              <a:latin typeface="Trebuchet MS" pitchFamily="34" charset="0"/>
            </a:endParaRPr>
          </a:p>
          <a:p>
            <a:endParaRPr lang="ru-RU">
              <a:latin typeface="Trebuchet MS"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3289" y="4372168"/>
            <a:ext cx="6512511" cy="1143000"/>
          </a:xfrm>
        </p:spPr>
        <p:txBody>
          <a:bodyPr>
            <a:normAutofit fontScale="90000"/>
          </a:bodyPr>
          <a:lstStyle/>
          <a:p>
            <a:pPr marL="320040" indent="-320040" fontAlgn="auto">
              <a:spcAft>
                <a:spcPts val="0"/>
              </a:spcAft>
              <a:buClr>
                <a:schemeClr val="accent6">
                  <a:lumMod val="75000"/>
                </a:schemeClr>
              </a:buClr>
              <a:defRPr/>
            </a:pPr>
            <a:r>
              <a:rPr lang="ru-RU" dirty="0"/>
              <a:t/>
            </a:r>
            <a:br>
              <a:rPr lang="ru-RU" dirty="0"/>
            </a:br>
            <a:endParaRPr lang="ru-RU" dirty="0"/>
          </a:p>
        </p:txBody>
      </p:sp>
      <p:sp>
        <p:nvSpPr>
          <p:cNvPr id="3" name="Содержимое 2"/>
          <p:cNvSpPr>
            <a:spLocks noGrp="1"/>
          </p:cNvSpPr>
          <p:nvPr>
            <p:ph sz="quarter" idx="13"/>
          </p:nvPr>
        </p:nvSpPr>
        <p:spPr>
          <a:xfrm>
            <a:off x="301625" y="333375"/>
            <a:ext cx="8504238" cy="6119813"/>
          </a:xfrm>
        </p:spPr>
        <p:txBody>
          <a:bodyPr>
            <a:normAutofit/>
          </a:bodyPr>
          <a:lstStyle/>
          <a:p>
            <a:pPr marL="0" indent="0">
              <a:lnSpc>
                <a:spcPct val="80000"/>
              </a:lnSpc>
              <a:buFont typeface="Georgia" pitchFamily="18" charset="0"/>
              <a:buNone/>
            </a:pPr>
            <a:endParaRPr lang="ru-RU" sz="1500" smtClean="0"/>
          </a:p>
          <a:p>
            <a:pPr marL="0" indent="0">
              <a:lnSpc>
                <a:spcPct val="80000"/>
              </a:lnSpc>
            </a:pPr>
            <a:r>
              <a:rPr lang="ru-RU" sz="1500" smtClean="0"/>
              <a:t>Ваш малыш с раннего возраста с удовольствием слушает и листает книги, он рано научился читать, быстро запоминает и любит рассказывать стихи. Понаблюдайте за ним: быть может, у вас растет будущий актер или писатель. У таких детей богатое воображение и большой словарный запас. Ребенку нравится сочинять истории, он хорошо умеет выражать свои эмоции и подражать героям сказок или мультфильмов.</a:t>
            </a:r>
          </a:p>
          <a:p>
            <a:pPr marL="0" indent="0">
              <a:lnSpc>
                <a:spcPct val="80000"/>
              </a:lnSpc>
            </a:pPr>
            <a:endParaRPr lang="ru-RU" sz="1500" smtClean="0"/>
          </a:p>
          <a:p>
            <a:pPr marL="0" indent="0">
              <a:lnSpc>
                <a:spcPct val="80000"/>
              </a:lnSpc>
            </a:pPr>
            <a:r>
              <a:rPr lang="ru-RU" sz="1500" smtClean="0"/>
              <a:t>Обратите внимание, что дети, одаренные интеллектуально, обладают большими познаниями в разных областях или в какой-либо одной. Им нравится читать энциклопедии, они способны к глубокому анализу, умеют критически относиться к фактам. Как правило, такие дети быстро усваивают новый материал и легко учатся. Возможно, будущего ученого вы сможете распознать в своем ребенке, который интересуется числами; легко концентрируется; любит все считать; играть в настольные игры; разбирать на части игрушки, чтобы посмотреть их устройство. Ему нравится собирать пазлы, разгадывать головоломки и ребусы.</a:t>
            </a:r>
          </a:p>
          <a:p>
            <a:pPr marL="0" indent="0">
              <a:lnSpc>
                <a:spcPct val="80000"/>
              </a:lnSpc>
            </a:pPr>
            <a:endParaRPr lang="ru-RU" sz="1500" smtClean="0"/>
          </a:p>
          <a:p>
            <a:pPr marL="0" indent="0">
              <a:lnSpc>
                <a:spcPct val="80000"/>
              </a:lnSpc>
            </a:pPr>
            <a:r>
              <a:rPr lang="ru-RU" sz="1500" smtClean="0"/>
              <a:t>Спортивная одаренность выделяет ребенка среди его сверстников ловкостью, хорошей координацией движений и физической формой. Если ваш малыш любит бегать, состязаться с приятелями, рано освоил велосипед, в нем просто бурлит энергия, учтите, что это вовсе не значит, что ему не дано интеллекта. Просто интереснее всего для него заниматься спортом, получать удовлетворение от физической усталости</a:t>
            </a:r>
          </a:p>
          <a:p>
            <a:pPr marL="0" indent="0">
              <a:lnSpc>
                <a:spcPct val="80000"/>
              </a:lnSpc>
            </a:pPr>
            <a:endParaRPr lang="ru-RU" sz="1500" smtClean="0"/>
          </a:p>
          <a:p>
            <a:pPr marL="0" indent="0">
              <a:lnSpc>
                <a:spcPct val="80000"/>
              </a:lnSpc>
            </a:pPr>
            <a:r>
              <a:rPr lang="ru-RU" sz="1500" smtClean="0"/>
              <a:t>Для одаренных детей свойственно опережение сверстников по ряду параметров. В познавательной сфере это проявляется в крайней любознательности, способности наблюдать за несколькими процессами одновременно, воспринимать связи между явлениями, создавать в воображении альтернативные системы. То есть такие дети очень любопытны, они активно познают окружающий мир и негативно реагируют на ограничения их исследовательской деятельности.</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3289" y="4372168"/>
            <a:ext cx="6512511" cy="1143000"/>
          </a:xfrm>
        </p:spPr>
        <p:txBody>
          <a:bodyPr>
            <a:normAutofit fontScale="90000"/>
          </a:bodyPr>
          <a:lstStyle/>
          <a:p>
            <a:pPr marL="320040" indent="-320040" fontAlgn="auto">
              <a:spcAft>
                <a:spcPts val="0"/>
              </a:spcAft>
              <a:buClr>
                <a:schemeClr val="accent6">
                  <a:lumMod val="75000"/>
                </a:schemeClr>
              </a:buClr>
              <a:defRPr/>
            </a:pPr>
            <a:r>
              <a:rPr lang="ru-RU" dirty="0"/>
              <a:t/>
            </a:r>
            <a:br>
              <a:rPr lang="ru-RU" dirty="0"/>
            </a:br>
            <a:endParaRPr lang="ru-RU" dirty="0"/>
          </a:p>
        </p:txBody>
      </p:sp>
      <p:sp>
        <p:nvSpPr>
          <p:cNvPr id="3" name="Содержимое 2"/>
          <p:cNvSpPr>
            <a:spLocks noGrp="1"/>
          </p:cNvSpPr>
          <p:nvPr>
            <p:ph sz="quarter" idx="13"/>
          </p:nvPr>
        </p:nvSpPr>
        <p:spPr>
          <a:xfrm>
            <a:off x="827088" y="765175"/>
            <a:ext cx="7416800" cy="5145088"/>
          </a:xfrm>
        </p:spPr>
        <p:txBody>
          <a:bodyPr>
            <a:normAutofit/>
          </a:bodyPr>
          <a:lstStyle/>
          <a:p>
            <a:pPr>
              <a:lnSpc>
                <a:spcPct val="80000"/>
              </a:lnSpc>
            </a:pPr>
            <a:endParaRPr lang="ru-RU" sz="1500" smtClean="0"/>
          </a:p>
          <a:p>
            <a:pPr>
              <a:lnSpc>
                <a:spcPct val="80000"/>
              </a:lnSpc>
            </a:pPr>
            <a:r>
              <a:rPr lang="ru-RU" sz="1500" smtClean="0"/>
              <a:t>Длительность сна у одаренных детей меньше возрастной нормы. Они рано начинают говорить, в возрасте 2 лет уже могут поддержать диалог. В три года начинают читать и решать простые задачи. Одаренные дети часто спрашивают о значении незнакомых слов. Их очень волнуют вопросы справедливости, они критично относятся к себе и к окружающим. Эти дети наблюдательны, готовы к нестандартным ситуациям.</a:t>
            </a:r>
          </a:p>
          <a:p>
            <a:pPr>
              <a:lnSpc>
                <a:spcPct val="80000"/>
              </a:lnSpc>
            </a:pPr>
            <a:r>
              <a:rPr lang="ru-RU" sz="1500" smtClean="0"/>
              <a:t>Вместе с тем, одаренным детям часто недостает эмоционального баланса, их отличает нетерпеливость, порывистость, гипердинамичность. Им свойственны преувеличенные страхи, повышенная уязвимость. У таких детей иногда наблюдается низкая самооценка, склонность к депрессиям. Они могут чувствовать себя странными, считать, что их не понимают. Некоторым одаренным детям свойственна чрезмерная застенчивость, им крайне трудно дается общение с другими детьми. Обычно они тянутся к взрослым или старшим детям. Если школьная программа не соответствует уровню такого ребенка, на уроках ему будет скучно, подобрать для него мотивацию очень сложно.</a:t>
            </a:r>
          </a:p>
          <a:p>
            <a:pPr>
              <a:lnSpc>
                <a:spcPct val="80000"/>
              </a:lnSpc>
            </a:pPr>
            <a:endParaRPr lang="ru-RU" sz="1500" smtClean="0"/>
          </a:p>
          <a:p>
            <a:pPr algn="ctr">
              <a:lnSpc>
                <a:spcPct val="80000"/>
              </a:lnSpc>
              <a:buFont typeface="Georgia" pitchFamily="18" charset="0"/>
              <a:buNone/>
            </a:pPr>
            <a:r>
              <a:rPr lang="ru-RU" sz="1500" b="1" i="1" smtClean="0"/>
              <a:t>Если помнить, что каждый ребёнок – это кладезь потенциальных возможностей, то необходимо приложить все усилия, чтобы помочь ему максимально реализовать себя.</a:t>
            </a:r>
          </a:p>
          <a:p>
            <a:pPr>
              <a:lnSpc>
                <a:spcPct val="80000"/>
              </a:lnSpc>
            </a:pPr>
            <a:endParaRPr lang="ru-RU" sz="15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3289" y="4372168"/>
            <a:ext cx="6512511" cy="1143000"/>
          </a:xfrm>
        </p:spPr>
        <p:txBody>
          <a:bodyPr>
            <a:normAutofit fontScale="90000"/>
          </a:bodyPr>
          <a:lstStyle/>
          <a:p>
            <a:pPr marL="320040" indent="-320040" fontAlgn="auto">
              <a:spcAft>
                <a:spcPts val="0"/>
              </a:spcAft>
              <a:buClr>
                <a:schemeClr val="accent6">
                  <a:lumMod val="75000"/>
                </a:schemeClr>
              </a:buClr>
              <a:defRPr/>
            </a:pPr>
            <a:r>
              <a:rPr lang="ru-RU" dirty="0"/>
              <a:t/>
            </a:r>
            <a:br>
              <a:rPr lang="ru-RU" dirty="0"/>
            </a:br>
            <a:endParaRPr lang="ru-RU" dirty="0"/>
          </a:p>
        </p:txBody>
      </p:sp>
      <p:sp>
        <p:nvSpPr>
          <p:cNvPr id="72706" name="Содержимое 2"/>
          <p:cNvSpPr>
            <a:spLocks noGrp="1"/>
          </p:cNvSpPr>
          <p:nvPr>
            <p:ph sz="quarter" idx="13"/>
          </p:nvPr>
        </p:nvSpPr>
        <p:spPr>
          <a:xfrm>
            <a:off x="1143000" y="731838"/>
            <a:ext cx="6400800" cy="3475037"/>
          </a:xfrm>
        </p:spPr>
        <p:txBody>
          <a:bodyPr/>
          <a:lstStyle/>
          <a:p>
            <a:endParaRPr lang="ru-RU" smtClean="0"/>
          </a:p>
          <a:p>
            <a:endParaRPr lang="ru-RU" smtClean="0"/>
          </a:p>
          <a:p>
            <a:pPr algn="ctr"/>
            <a:endParaRPr lang="ru-RU" smtClean="0"/>
          </a:p>
          <a:p>
            <a:pPr algn="ctr"/>
            <a:endParaRPr lang="ru-RU" smtClean="0"/>
          </a:p>
          <a:p>
            <a:pPr algn="ctr"/>
            <a:endParaRPr lang="ru-RU" smtClean="0"/>
          </a:p>
          <a:p>
            <a:pPr algn="ctr"/>
            <a:r>
              <a:rPr lang="ru-RU" smtClean="0"/>
              <a:t>Спасибо за внимание!</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3289" y="4372168"/>
            <a:ext cx="6512511" cy="1143000"/>
          </a:xfrm>
        </p:spPr>
        <p:txBody>
          <a:bodyPr>
            <a:normAutofit fontScale="90000"/>
          </a:bodyPr>
          <a:lstStyle/>
          <a:p>
            <a:pPr marL="320040" indent="-320040" fontAlgn="auto">
              <a:spcAft>
                <a:spcPts val="0"/>
              </a:spcAft>
              <a:buClr>
                <a:schemeClr val="accent6">
                  <a:lumMod val="75000"/>
                </a:schemeClr>
              </a:buClr>
              <a:defRPr/>
            </a:pPr>
            <a:r>
              <a:rPr lang="ru-RU" dirty="0"/>
              <a:t/>
            </a:r>
            <a:br>
              <a:rPr lang="ru-RU" dirty="0"/>
            </a:br>
            <a:endParaRPr lang="ru-RU" dirty="0"/>
          </a:p>
        </p:txBody>
      </p:sp>
      <p:sp>
        <p:nvSpPr>
          <p:cNvPr id="3" name="Содержимое 2"/>
          <p:cNvSpPr>
            <a:spLocks noGrp="1"/>
          </p:cNvSpPr>
          <p:nvPr>
            <p:ph sz="quarter" idx="13"/>
          </p:nvPr>
        </p:nvSpPr>
        <p:spPr>
          <a:xfrm>
            <a:off x="539750" y="188913"/>
            <a:ext cx="7848600" cy="6335712"/>
          </a:xfrm>
        </p:spPr>
        <p:txBody>
          <a:bodyPr>
            <a:normAutofit/>
          </a:bodyPr>
          <a:lstStyle/>
          <a:p>
            <a:pPr marL="44450" indent="0">
              <a:lnSpc>
                <a:spcPct val="80000"/>
              </a:lnSpc>
              <a:buFont typeface="Georgia" pitchFamily="18" charset="0"/>
              <a:buNone/>
            </a:pPr>
            <a:r>
              <a:rPr lang="ru-RU" sz="1500" b="1" smtClean="0">
                <a:latin typeface="Arial" charset="0"/>
              </a:rPr>
              <a:t>Прикладные аспекты выявления одаренных детей</a:t>
            </a:r>
          </a:p>
          <a:p>
            <a:pPr marL="44450" indent="0">
              <a:lnSpc>
                <a:spcPct val="80000"/>
              </a:lnSpc>
              <a:buFont typeface="Georgia" pitchFamily="18" charset="0"/>
              <a:buNone/>
            </a:pPr>
            <a:endParaRPr lang="ru-RU" sz="1500" b="1" smtClean="0"/>
          </a:p>
          <a:p>
            <a:pPr marL="44450" indent="0">
              <a:lnSpc>
                <a:spcPct val="80000"/>
              </a:lnSpc>
              <a:buFont typeface="Georgia" pitchFamily="18" charset="0"/>
              <a:buNone/>
            </a:pPr>
            <a:r>
              <a:rPr lang="ru-RU" sz="1500" b="1" smtClean="0"/>
              <a:t>Личностные и деловые качества учащихся</a:t>
            </a:r>
          </a:p>
          <a:p>
            <a:pPr marL="44450" indent="0">
              <a:lnSpc>
                <a:spcPct val="80000"/>
              </a:lnSpc>
              <a:buFont typeface="Georgia" pitchFamily="18" charset="0"/>
              <a:buNone/>
            </a:pPr>
            <a:endParaRPr lang="ru-RU" sz="1200" b="1" smtClean="0"/>
          </a:p>
          <a:p>
            <a:pPr marL="44450" indent="0">
              <a:lnSpc>
                <a:spcPct val="80000"/>
              </a:lnSpc>
              <a:buFont typeface="Georgia" pitchFamily="18" charset="0"/>
              <a:buNone/>
            </a:pPr>
            <a:r>
              <a:rPr lang="ru-RU" sz="1200" b="1" smtClean="0"/>
              <a:t>Ниже даны личностные и деловые качества, которые учитель встречает у своих учеников. Отметьте  знаком + те качества, которые вам нравятся в учениках, а знаком — то, что не нравится:</a:t>
            </a:r>
            <a:r>
              <a:rPr lang="ru-RU" sz="1200" smtClean="0"/>
              <a:t> </a:t>
            </a:r>
            <a:endParaRPr lang="ru-RU" sz="1200" b="1" smtClean="0">
              <a:latin typeface="Arial" charset="0"/>
            </a:endParaRPr>
          </a:p>
          <a:p>
            <a:pPr marL="44450" indent="0">
              <a:lnSpc>
                <a:spcPct val="80000"/>
              </a:lnSpc>
              <a:buFont typeface="Georgia" pitchFamily="18" charset="0"/>
              <a:buNone/>
            </a:pPr>
            <a:r>
              <a:rPr lang="ru-RU" sz="1500" smtClean="0"/>
              <a:t>1. </a:t>
            </a:r>
            <a:r>
              <a:rPr lang="ru-RU" sz="1400" smtClean="0"/>
              <a:t>Дисциплинированный. </a:t>
            </a:r>
          </a:p>
          <a:p>
            <a:pPr marL="44450" indent="0">
              <a:lnSpc>
                <a:spcPct val="80000"/>
              </a:lnSpc>
            </a:pPr>
            <a:r>
              <a:rPr lang="ru-RU" sz="1400" smtClean="0"/>
              <a:t>2. Неровно успевающий. </a:t>
            </a:r>
          </a:p>
          <a:p>
            <a:pPr marL="44450" indent="0">
              <a:lnSpc>
                <a:spcPct val="80000"/>
              </a:lnSpc>
            </a:pPr>
            <a:r>
              <a:rPr lang="ru-RU" sz="1400" smtClean="0"/>
              <a:t>3. Организованный. </a:t>
            </a:r>
          </a:p>
          <a:p>
            <a:pPr marL="44450" indent="0">
              <a:lnSpc>
                <a:spcPct val="80000"/>
              </a:lnSpc>
            </a:pPr>
            <a:r>
              <a:rPr lang="ru-RU" sz="1400" smtClean="0"/>
              <a:t>4. Выбивающийся из общего темпа. </a:t>
            </a:r>
          </a:p>
          <a:p>
            <a:pPr marL="44450" indent="0">
              <a:lnSpc>
                <a:spcPct val="80000"/>
              </a:lnSpc>
            </a:pPr>
            <a:r>
              <a:rPr lang="ru-RU" sz="1400" smtClean="0"/>
              <a:t>5. Эрудированный- </a:t>
            </a:r>
          </a:p>
          <a:p>
            <a:pPr marL="44450" indent="0">
              <a:lnSpc>
                <a:spcPct val="80000"/>
              </a:lnSpc>
            </a:pPr>
            <a:r>
              <a:rPr lang="ru-RU" sz="1400" smtClean="0"/>
              <a:t>6. Странный в поведении, непонятный. </a:t>
            </a:r>
          </a:p>
          <a:p>
            <a:pPr marL="44450" indent="0">
              <a:lnSpc>
                <a:spcPct val="80000"/>
              </a:lnSpc>
            </a:pPr>
            <a:r>
              <a:rPr lang="ru-RU" sz="1400" smtClean="0"/>
              <a:t>7. Умеющий поддержать общее дело (коллективист). </a:t>
            </a:r>
          </a:p>
          <a:p>
            <a:pPr marL="44450" indent="0">
              <a:lnSpc>
                <a:spcPct val="80000"/>
              </a:lnSpc>
            </a:pPr>
            <a:r>
              <a:rPr lang="ru-RU" sz="1400" smtClean="0"/>
              <a:t>8. Выскакивающий на уроке с нелепыми замечаниями. </a:t>
            </a:r>
          </a:p>
          <a:p>
            <a:pPr marL="44450" indent="0">
              <a:lnSpc>
                <a:spcPct val="80000"/>
              </a:lnSpc>
            </a:pPr>
            <a:r>
              <a:rPr lang="ru-RU" sz="1400" smtClean="0"/>
              <a:t>9. Стабильно успевающий (всегда хорошо учится). </a:t>
            </a:r>
          </a:p>
          <a:p>
            <a:pPr marL="44450" indent="0">
              <a:lnSpc>
                <a:spcPct val="80000"/>
              </a:lnSpc>
            </a:pPr>
            <a:r>
              <a:rPr lang="ru-RU" sz="1400" smtClean="0"/>
              <a:t>10. Занятый своими делами (индивидуалист). </a:t>
            </a:r>
          </a:p>
          <a:p>
            <a:pPr marL="44450" indent="0">
              <a:lnSpc>
                <a:spcPct val="80000"/>
              </a:lnSpc>
            </a:pPr>
            <a:r>
              <a:rPr lang="ru-RU" sz="1400" smtClean="0"/>
              <a:t>11. Быстро, на лету схватывающий. </a:t>
            </a:r>
          </a:p>
          <a:p>
            <a:pPr marL="44450" indent="0">
              <a:lnSpc>
                <a:spcPct val="80000"/>
              </a:lnSpc>
            </a:pPr>
            <a:r>
              <a:rPr lang="ru-RU" sz="1400" smtClean="0"/>
              <a:t>12. Не умеющий общаться, конфликтный. </a:t>
            </a:r>
          </a:p>
          <a:p>
            <a:pPr marL="44450" indent="0">
              <a:lnSpc>
                <a:spcPct val="80000"/>
              </a:lnSpc>
            </a:pPr>
            <a:r>
              <a:rPr lang="ru-RU" sz="1400" smtClean="0"/>
              <a:t>13. Общающийся легко, приятный в общении. </a:t>
            </a:r>
          </a:p>
          <a:p>
            <a:pPr marL="44450" indent="0">
              <a:lnSpc>
                <a:spcPct val="80000"/>
              </a:lnSpc>
            </a:pPr>
            <a:r>
              <a:rPr lang="ru-RU" sz="1400" smtClean="0"/>
              <a:t>14. Иногда тугодум, не может понять очевидного. </a:t>
            </a:r>
          </a:p>
          <a:p>
            <a:pPr marL="44450" indent="0">
              <a:lnSpc>
                <a:spcPct val="80000"/>
              </a:lnSpc>
            </a:pPr>
            <a:r>
              <a:rPr lang="ru-RU" sz="1400" smtClean="0"/>
              <a:t>15. Ясно, понятно для всех выражающий свои мы ели. </a:t>
            </a:r>
          </a:p>
          <a:p>
            <a:pPr marL="44450" indent="0">
              <a:lnSpc>
                <a:spcPct val="80000"/>
              </a:lnSpc>
            </a:pPr>
            <a:r>
              <a:rPr lang="ru-RU" sz="1400" smtClean="0"/>
              <a:t>16. Не всегда подчиняющийся большинству или официальному руководству. </a:t>
            </a:r>
          </a:p>
          <a:p>
            <a:pPr marL="44450" indent="0">
              <a:lnSpc>
                <a:spcPct val="80000"/>
              </a:lnSpc>
            </a:pPr>
            <a:endParaRPr lang="ru-RU" sz="1400" smtClean="0"/>
          </a:p>
          <a:p>
            <a:pPr marL="44450" indent="0">
              <a:lnSpc>
                <a:spcPct val="80000"/>
              </a:lnSpc>
              <a:buFont typeface="Georgia" pitchFamily="18" charset="0"/>
              <a:buNone/>
            </a:pPr>
            <a:r>
              <a:rPr lang="ru-RU" sz="1400" b="1" i="1" smtClean="0"/>
              <a:t>Именно четные качества чаще всего характеризуют творчески одаренных детей.</a:t>
            </a:r>
            <a:endParaRPr lang="ru-RU" sz="1500" b="1" i="1" smtClean="0"/>
          </a:p>
          <a:p>
            <a:pPr marL="44450" indent="0">
              <a:lnSpc>
                <a:spcPct val="80000"/>
              </a:lnSpc>
            </a:pPr>
            <a:endParaRPr lang="ru-RU" sz="1500" b="1" i="1"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3289" y="4372168"/>
            <a:ext cx="6512511" cy="1143000"/>
          </a:xfrm>
        </p:spPr>
        <p:txBody>
          <a:bodyPr>
            <a:normAutofit fontScale="90000"/>
          </a:bodyPr>
          <a:lstStyle/>
          <a:p>
            <a:pPr marL="320040" indent="-320040" fontAlgn="auto">
              <a:spcAft>
                <a:spcPts val="0"/>
              </a:spcAft>
              <a:buClr>
                <a:schemeClr val="accent6">
                  <a:lumMod val="75000"/>
                </a:schemeClr>
              </a:buClr>
              <a:defRPr/>
            </a:pPr>
            <a:r>
              <a:rPr lang="ru-RU" dirty="0"/>
              <a:t/>
            </a:r>
            <a:br>
              <a:rPr lang="ru-RU" dirty="0"/>
            </a:br>
            <a:endParaRPr lang="ru-RU" dirty="0"/>
          </a:p>
        </p:txBody>
      </p:sp>
      <p:sp>
        <p:nvSpPr>
          <p:cNvPr id="3" name="Содержимое 2"/>
          <p:cNvSpPr>
            <a:spLocks noGrp="1"/>
          </p:cNvSpPr>
          <p:nvPr>
            <p:ph sz="quarter" idx="13"/>
          </p:nvPr>
        </p:nvSpPr>
        <p:spPr>
          <a:xfrm>
            <a:off x="539750" y="333375"/>
            <a:ext cx="7561263" cy="6191250"/>
          </a:xfrm>
        </p:spPr>
        <p:txBody>
          <a:bodyPr>
            <a:normAutofit/>
          </a:bodyPr>
          <a:lstStyle/>
          <a:p>
            <a:pPr marL="44450" indent="0">
              <a:lnSpc>
                <a:spcPct val="80000"/>
              </a:lnSpc>
              <a:buFont typeface="Georgia" pitchFamily="18" charset="0"/>
              <a:buNone/>
            </a:pPr>
            <a:r>
              <a:rPr lang="ru-RU" sz="1500" b="1" smtClean="0"/>
              <a:t>Насколько вы разбираетесь в проблеме воспитания одаренности?</a:t>
            </a:r>
          </a:p>
          <a:p>
            <a:pPr marL="44450" indent="0">
              <a:lnSpc>
                <a:spcPct val="80000"/>
              </a:lnSpc>
              <a:buFont typeface="Georgia" pitchFamily="18" charset="0"/>
              <a:buNone/>
            </a:pPr>
            <a:r>
              <a:rPr lang="ru-RU" sz="1500" smtClean="0"/>
              <a:t> </a:t>
            </a:r>
          </a:p>
          <a:p>
            <a:pPr marL="44450" indent="0">
              <a:lnSpc>
                <a:spcPct val="80000"/>
              </a:lnSpc>
              <a:buFont typeface="Georgia" pitchFamily="18" charset="0"/>
              <a:buNone/>
            </a:pPr>
            <a:r>
              <a:rPr lang="ru-RU" sz="1500" smtClean="0"/>
              <a:t>Действительно ли вы можете судить об одаренности ребенка, понимать причины недостаточного развития способностей у здорового ребенка?</a:t>
            </a:r>
            <a:br>
              <a:rPr lang="ru-RU" sz="1500" smtClean="0"/>
            </a:br>
            <a:r>
              <a:rPr lang="ru-RU" sz="1500" smtClean="0"/>
              <a:t> Все это может показать  тест, который вам предлагается выполнить.</a:t>
            </a:r>
          </a:p>
          <a:p>
            <a:pPr marL="44450" indent="0">
              <a:lnSpc>
                <a:spcPct val="80000"/>
              </a:lnSpc>
              <a:buFont typeface="Georgia" pitchFamily="18" charset="0"/>
              <a:buNone/>
            </a:pPr>
            <a:r>
              <a:rPr lang="ru-RU" sz="1500" smtClean="0"/>
              <a:t> Дайте на каждый вопрос один из трех ответов: да, нет, не знаю. </a:t>
            </a:r>
          </a:p>
          <a:p>
            <a:pPr marL="44450" indent="0">
              <a:lnSpc>
                <a:spcPct val="80000"/>
              </a:lnSpc>
              <a:buFont typeface="Georgia" pitchFamily="18" charset="0"/>
              <a:buNone/>
            </a:pPr>
            <a:endParaRPr lang="ru-RU" sz="1500" smtClean="0"/>
          </a:p>
          <a:p>
            <a:pPr marL="44450" indent="0">
              <a:lnSpc>
                <a:spcPct val="80000"/>
              </a:lnSpc>
            </a:pPr>
            <a:r>
              <a:rPr lang="ru-RU" sz="1500" smtClean="0"/>
              <a:t>1. Нельзя слишком рано учить ребенка читать, даже если он сам к этому стремится. </a:t>
            </a:r>
          </a:p>
          <a:p>
            <a:pPr marL="44450" indent="0">
              <a:lnSpc>
                <a:spcPct val="80000"/>
              </a:lnSpc>
            </a:pPr>
            <a:r>
              <a:rPr lang="ru-RU" sz="1500" smtClean="0"/>
              <a:t>2. Память — это самое главное для развития способностей. </a:t>
            </a:r>
          </a:p>
          <a:p>
            <a:pPr marL="44450" indent="0">
              <a:lnSpc>
                <a:spcPct val="80000"/>
              </a:lnSpc>
            </a:pPr>
            <a:r>
              <a:rPr lang="ru-RU" sz="1500" smtClean="0"/>
              <a:t>3. Пока ребенок мал, никаких жестких требований к нему нельзя предъявлять. </a:t>
            </a:r>
          </a:p>
          <a:p>
            <a:pPr marL="44450" indent="0">
              <a:lnSpc>
                <a:spcPct val="80000"/>
              </a:lnSpc>
            </a:pPr>
            <a:r>
              <a:rPr lang="ru-RU" sz="1500" smtClean="0"/>
              <a:t>4. Нельзя одаренного ребенка учить точно так же, как обычного. </a:t>
            </a:r>
          </a:p>
          <a:p>
            <a:pPr marL="44450" indent="0">
              <a:lnSpc>
                <a:spcPct val="80000"/>
              </a:lnSpc>
            </a:pPr>
            <a:r>
              <a:rPr lang="ru-RU" sz="1500" smtClean="0"/>
              <a:t>5. Одаренные дети иногда с трудом усваивают знания и навыки, не соответствующие их способностям. </a:t>
            </a:r>
          </a:p>
          <a:p>
            <a:pPr marL="44450" indent="0">
              <a:lnSpc>
                <a:spcPct val="80000"/>
              </a:lnSpc>
            </a:pPr>
            <a:r>
              <a:rPr lang="ru-RU" sz="1500" smtClean="0"/>
              <a:t>6. Ребенку с ранних лет необходимо предоставить выбор везде, где это только можно: в еде, одежде, прогулках и даже выборе друзей. </a:t>
            </a:r>
          </a:p>
          <a:p>
            <a:pPr marL="44450" indent="0">
              <a:lnSpc>
                <a:spcPct val="80000"/>
              </a:lnSpc>
            </a:pPr>
            <a:r>
              <a:rPr lang="ru-RU" sz="1500" smtClean="0"/>
              <a:t>7. Чувство долга нельзя воспитывать слишком рано, нельзя предъявлять маленькому ребенку слишком строгие требования — от этого страдает личность. </a:t>
            </a:r>
          </a:p>
          <a:p>
            <a:pPr marL="44450" indent="0">
              <a:lnSpc>
                <a:spcPct val="80000"/>
              </a:lnSpc>
            </a:pPr>
            <a:r>
              <a:rPr lang="ru-RU" sz="1500" smtClean="0"/>
              <a:t>8. Любой урок в школе должен быть интересен ребенку — без этого не будут развиваться способности. </a:t>
            </a:r>
          </a:p>
          <a:p>
            <a:pPr marL="44450" indent="0">
              <a:lnSpc>
                <a:spcPct val="80000"/>
              </a:lnSpc>
            </a:pPr>
            <a:r>
              <a:rPr lang="ru-RU" sz="1500" smtClean="0"/>
              <a:t>9. Одаренный ребенок часто имеет трудности в общении. </a:t>
            </a:r>
          </a:p>
          <a:p>
            <a:pPr marL="44450" indent="0">
              <a:lnSpc>
                <a:spcPct val="80000"/>
              </a:lnSpc>
            </a:pPr>
            <a:r>
              <a:rPr lang="ru-RU" sz="1500" smtClean="0"/>
              <a:t>10. Математику до 12–13 лет должны достаточно полно изучать все дети, вне различий в способностях. </a:t>
            </a:r>
          </a:p>
          <a:p>
            <a:pPr marL="44450" indent="0">
              <a:lnSpc>
                <a:spcPct val="80000"/>
              </a:lnSpc>
            </a:pPr>
            <a:endParaRPr lang="ru-RU" sz="15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3289" y="4372168"/>
            <a:ext cx="6512511" cy="1143000"/>
          </a:xfrm>
        </p:spPr>
        <p:txBody>
          <a:bodyPr>
            <a:normAutofit fontScale="90000"/>
          </a:bodyPr>
          <a:lstStyle/>
          <a:p>
            <a:pPr marL="320040" indent="-320040" fontAlgn="auto">
              <a:spcAft>
                <a:spcPts val="0"/>
              </a:spcAft>
              <a:buClr>
                <a:schemeClr val="accent6">
                  <a:lumMod val="75000"/>
                </a:schemeClr>
              </a:buClr>
              <a:defRPr/>
            </a:pPr>
            <a:r>
              <a:rPr lang="ru-RU" dirty="0"/>
              <a:t/>
            </a:r>
            <a:br>
              <a:rPr lang="ru-RU" dirty="0"/>
            </a:br>
            <a:endParaRPr lang="ru-RU" dirty="0"/>
          </a:p>
        </p:txBody>
      </p:sp>
      <p:sp>
        <p:nvSpPr>
          <p:cNvPr id="3" name="Содержимое 2"/>
          <p:cNvSpPr>
            <a:spLocks noGrp="1"/>
          </p:cNvSpPr>
          <p:nvPr>
            <p:ph sz="quarter" idx="13"/>
          </p:nvPr>
        </p:nvSpPr>
        <p:spPr>
          <a:xfrm>
            <a:off x="468313" y="731838"/>
            <a:ext cx="7704137" cy="5360987"/>
          </a:xfrm>
        </p:spPr>
        <p:txBody>
          <a:bodyPr rtlCol="0">
            <a:normAutofit fontScale="77500" lnSpcReduction="20000"/>
          </a:bodyPr>
          <a:lstStyle/>
          <a:p>
            <a:pPr indent="-182880" fontAlgn="auto">
              <a:buClr>
                <a:schemeClr val="accent6">
                  <a:lumMod val="75000"/>
                </a:schemeClr>
              </a:buClr>
              <a:defRPr/>
            </a:pPr>
            <a:r>
              <a:rPr lang="ru-RU" dirty="0" smtClean="0">
                <a:solidFill>
                  <a:schemeClr val="tx1">
                    <a:lumMod val="75000"/>
                    <a:lumOff val="25000"/>
                  </a:schemeClr>
                </a:solidFill>
              </a:rPr>
              <a:t>11</a:t>
            </a:r>
            <a:r>
              <a:rPr lang="ru-RU" dirty="0">
                <a:solidFill>
                  <a:schemeClr val="tx1">
                    <a:lumMod val="75000"/>
                    <a:lumOff val="25000"/>
                  </a:schemeClr>
                </a:solidFill>
              </a:rPr>
              <a:t>. Нужно, чтобы с первых дней обучения в школе ребенок был ориентирован только на отличные отметки. </a:t>
            </a:r>
          </a:p>
          <a:p>
            <a:pPr indent="-182880" fontAlgn="auto">
              <a:buClr>
                <a:schemeClr val="accent6">
                  <a:lumMod val="75000"/>
                </a:schemeClr>
              </a:buClr>
              <a:defRPr/>
            </a:pPr>
            <a:r>
              <a:rPr lang="ru-RU" dirty="0">
                <a:solidFill>
                  <a:schemeClr val="tx1">
                    <a:lumMod val="75000"/>
                    <a:lumOff val="25000"/>
                  </a:schemeClr>
                </a:solidFill>
              </a:rPr>
              <a:t>12. Нельзя к ребенку, пусть даже маленькому, постоянно проявлять свою любовь — можно избаловать. </a:t>
            </a:r>
          </a:p>
          <a:p>
            <a:pPr indent="-182880" fontAlgn="auto">
              <a:buClr>
                <a:schemeClr val="accent6">
                  <a:lumMod val="75000"/>
                </a:schemeClr>
              </a:buClr>
              <a:defRPr/>
            </a:pPr>
            <a:r>
              <a:rPr lang="ru-RU" dirty="0">
                <a:solidFill>
                  <a:schemeClr val="tx1">
                    <a:lumMod val="75000"/>
                    <a:lumOff val="25000"/>
                  </a:schemeClr>
                </a:solidFill>
              </a:rPr>
              <a:t>13. Детей до 11 лет нельзя обучать в профилированных классах — математических, гуманитарных и т. д. </a:t>
            </a:r>
          </a:p>
          <a:p>
            <a:pPr indent="-182880" fontAlgn="auto">
              <a:buClr>
                <a:schemeClr val="accent6">
                  <a:lumMod val="75000"/>
                </a:schemeClr>
              </a:buClr>
              <a:defRPr/>
            </a:pPr>
            <a:r>
              <a:rPr lang="ru-RU" dirty="0">
                <a:solidFill>
                  <a:schemeClr val="tx1">
                    <a:lumMod val="75000"/>
                    <a:lumOff val="25000"/>
                  </a:schemeClr>
                </a:solidFill>
              </a:rPr>
              <a:t>14. Нельзя наказывать ребенка за сломанную игрушку. </a:t>
            </a:r>
          </a:p>
          <a:p>
            <a:pPr indent="-182880" fontAlgn="auto">
              <a:buClr>
                <a:schemeClr val="accent6">
                  <a:lumMod val="75000"/>
                </a:schemeClr>
              </a:buClr>
              <a:defRPr/>
            </a:pPr>
            <a:r>
              <a:rPr lang="ru-RU" dirty="0">
                <a:solidFill>
                  <a:schemeClr val="tx1">
                    <a:lumMod val="75000"/>
                    <a:lumOff val="25000"/>
                  </a:schemeClr>
                </a:solidFill>
              </a:rPr>
              <a:t>15. Ребенка нельзя заставлять читать, особенно художественную литературу. </a:t>
            </a:r>
          </a:p>
          <a:p>
            <a:pPr indent="-182880" fontAlgn="auto">
              <a:buClr>
                <a:schemeClr val="accent6">
                  <a:lumMod val="75000"/>
                </a:schemeClr>
              </a:buClr>
              <a:defRPr/>
            </a:pPr>
            <a:r>
              <a:rPr lang="ru-RU" dirty="0">
                <a:solidFill>
                  <a:schemeClr val="tx1">
                    <a:lumMod val="75000"/>
                    <a:lumOff val="25000"/>
                  </a:schemeClr>
                </a:solidFill>
              </a:rPr>
              <a:t>16. Ребенка с малых лет необходимо приучать к обязанностям по дому. </a:t>
            </a:r>
          </a:p>
          <a:p>
            <a:pPr indent="-182880" fontAlgn="auto">
              <a:buClr>
                <a:schemeClr val="accent6">
                  <a:lumMod val="75000"/>
                </a:schemeClr>
              </a:buClr>
              <a:defRPr/>
            </a:pPr>
            <a:r>
              <a:rPr lang="ru-RU" dirty="0">
                <a:solidFill>
                  <a:schemeClr val="tx1">
                    <a:lumMod val="75000"/>
                    <a:lumOff val="25000"/>
                  </a:schemeClr>
                </a:solidFill>
              </a:rPr>
              <a:t>17. У каждого ребенка должна быть уверенность в своих силах. </a:t>
            </a:r>
          </a:p>
          <a:p>
            <a:pPr indent="-182880" fontAlgn="auto">
              <a:buClr>
                <a:schemeClr val="accent6">
                  <a:lumMod val="75000"/>
                </a:schemeClr>
              </a:buClr>
              <a:defRPr/>
            </a:pPr>
            <a:r>
              <a:rPr lang="ru-RU" dirty="0">
                <a:solidFill>
                  <a:schemeClr val="tx1">
                    <a:lumMod val="75000"/>
                    <a:lumOff val="25000"/>
                  </a:schemeClr>
                </a:solidFill>
              </a:rPr>
              <a:t>18. Нужно постоянно проявлять свою любовь, когда ребенок мал, любовью избаловать невозможно. </a:t>
            </a:r>
          </a:p>
          <a:p>
            <a:pPr indent="-182880" fontAlgn="auto">
              <a:buClr>
                <a:schemeClr val="accent6">
                  <a:lumMod val="75000"/>
                </a:schemeClr>
              </a:buClr>
              <a:defRPr/>
            </a:pPr>
            <a:r>
              <a:rPr lang="ru-RU" dirty="0">
                <a:solidFill>
                  <a:schemeClr val="tx1">
                    <a:lumMod val="75000"/>
                    <a:lumOff val="25000"/>
                  </a:schemeClr>
                </a:solidFill>
              </a:rPr>
              <a:t>19. Нельзя наказывать ребенка за плохое выполнение интеллектуальной деятельности — плохо прочитал, неправильно сосчитал и т. п. </a:t>
            </a:r>
          </a:p>
          <a:p>
            <a:pPr indent="-182880" fontAlgn="auto">
              <a:buClr>
                <a:schemeClr val="accent6">
                  <a:lumMod val="75000"/>
                </a:schemeClr>
              </a:buClr>
              <a:defRPr/>
            </a:pPr>
            <a:r>
              <a:rPr lang="ru-RU" dirty="0">
                <a:solidFill>
                  <a:schemeClr val="tx1">
                    <a:lumMod val="75000"/>
                    <a:lumOff val="25000"/>
                  </a:schemeClr>
                </a:solidFill>
              </a:rPr>
              <a:t>20. Если ребенок обыкновенный, нельзя чтобы он считал себя способным, это будет мешать ему в жизни. </a:t>
            </a:r>
          </a:p>
          <a:p>
            <a:pPr indent="-182880" fontAlgn="auto">
              <a:buClr>
                <a:schemeClr val="accent6">
                  <a:lumMod val="75000"/>
                </a:schemeClr>
              </a:buClr>
              <a:defRPr/>
            </a:pPr>
            <a:r>
              <a:rPr lang="ru-RU" dirty="0">
                <a:solidFill>
                  <a:schemeClr val="tx1">
                    <a:lumMod val="75000"/>
                    <a:lumOff val="25000"/>
                  </a:schemeClr>
                </a:solidFill>
              </a:rPr>
              <a:t>21. Одаренность только от Бога.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3289" y="4372168"/>
            <a:ext cx="6512511" cy="1143000"/>
          </a:xfrm>
        </p:spPr>
        <p:txBody>
          <a:bodyPr>
            <a:normAutofit fontScale="90000"/>
          </a:bodyPr>
          <a:lstStyle/>
          <a:p>
            <a:pPr marL="320040" indent="-320040" fontAlgn="auto">
              <a:spcAft>
                <a:spcPts val="0"/>
              </a:spcAft>
              <a:buClr>
                <a:schemeClr val="accent6">
                  <a:lumMod val="75000"/>
                </a:schemeClr>
              </a:buClr>
              <a:defRPr/>
            </a:pPr>
            <a:r>
              <a:rPr lang="ru-RU" dirty="0"/>
              <a:t/>
            </a:r>
            <a:br>
              <a:rPr lang="ru-RU" dirty="0"/>
            </a:br>
            <a:endParaRPr lang="ru-RU" dirty="0"/>
          </a:p>
        </p:txBody>
      </p:sp>
      <p:sp>
        <p:nvSpPr>
          <p:cNvPr id="3" name="Содержимое 2"/>
          <p:cNvSpPr>
            <a:spLocks noGrp="1"/>
          </p:cNvSpPr>
          <p:nvPr>
            <p:ph sz="quarter" idx="13"/>
          </p:nvPr>
        </p:nvSpPr>
        <p:spPr>
          <a:xfrm>
            <a:off x="539750" y="731838"/>
            <a:ext cx="7561263" cy="5434012"/>
          </a:xfrm>
        </p:spPr>
        <p:txBody>
          <a:bodyPr rtlCol="0">
            <a:normAutofit fontScale="77500" lnSpcReduction="20000"/>
          </a:bodyPr>
          <a:lstStyle/>
          <a:p>
            <a:pPr indent="-182880" fontAlgn="auto">
              <a:buClr>
                <a:schemeClr val="accent6">
                  <a:lumMod val="75000"/>
                </a:schemeClr>
              </a:buClr>
              <a:defRPr/>
            </a:pPr>
            <a:r>
              <a:rPr lang="ru-RU" dirty="0" smtClean="0">
                <a:solidFill>
                  <a:schemeClr val="tx1">
                    <a:lumMod val="75000"/>
                    <a:lumOff val="25000"/>
                  </a:schemeClr>
                </a:solidFill>
              </a:rPr>
              <a:t>22</a:t>
            </a:r>
            <a:r>
              <a:rPr lang="ru-RU" dirty="0">
                <a:solidFill>
                  <a:schemeClr val="tx1">
                    <a:lumMod val="75000"/>
                    <a:lumOff val="25000"/>
                  </a:schemeClr>
                </a:solidFill>
              </a:rPr>
              <a:t>. Одаренного ребенка можно сразу определить — он поражает всех своими знаниями и суждениями. </a:t>
            </a:r>
          </a:p>
          <a:p>
            <a:pPr indent="-182880" fontAlgn="auto">
              <a:buClr>
                <a:schemeClr val="accent6">
                  <a:lumMod val="75000"/>
                </a:schemeClr>
              </a:buClr>
              <a:defRPr/>
            </a:pPr>
            <a:r>
              <a:rPr lang="ru-RU" dirty="0">
                <a:solidFill>
                  <a:schemeClr val="tx1">
                    <a:lumMod val="75000"/>
                    <a:lumOff val="25000"/>
                  </a:schemeClr>
                </a:solidFill>
              </a:rPr>
              <a:t>23. Маленького ребенка нельзя постоянно брать на руки — этим его можно избаловать. </a:t>
            </a:r>
          </a:p>
          <a:p>
            <a:pPr indent="-182880" fontAlgn="auto">
              <a:buClr>
                <a:schemeClr val="accent6">
                  <a:lumMod val="75000"/>
                </a:schemeClr>
              </a:buClr>
              <a:defRPr/>
            </a:pPr>
            <a:r>
              <a:rPr lang="ru-RU" dirty="0">
                <a:solidFill>
                  <a:schemeClr val="tx1">
                    <a:lumMod val="75000"/>
                    <a:lumOff val="25000"/>
                  </a:schemeClr>
                </a:solidFill>
              </a:rPr>
              <a:t>24. Хороший учитель — тот, на уроке которого детям всегда интересно и они не замечают, как идет время. </a:t>
            </a:r>
          </a:p>
          <a:p>
            <a:pPr indent="-182880" fontAlgn="auto">
              <a:buClr>
                <a:schemeClr val="accent6">
                  <a:lumMod val="75000"/>
                </a:schemeClr>
              </a:buClr>
              <a:defRPr/>
            </a:pPr>
            <a:r>
              <a:rPr lang="ru-RU" dirty="0">
                <a:solidFill>
                  <a:schemeClr val="tx1">
                    <a:lumMod val="75000"/>
                    <a:lumOff val="25000"/>
                  </a:schemeClr>
                </a:solidFill>
              </a:rPr>
              <a:t>25. Нужно, чтобы с самого раннего детства ребенку поменьше запрещали, тогда он вырастет настоящей личностью. </a:t>
            </a:r>
          </a:p>
          <a:p>
            <a:pPr indent="-182880" fontAlgn="auto">
              <a:buClr>
                <a:schemeClr val="accent6">
                  <a:lumMod val="75000"/>
                </a:schemeClr>
              </a:buClr>
              <a:defRPr/>
            </a:pPr>
            <a:r>
              <a:rPr lang="ru-RU" dirty="0">
                <a:solidFill>
                  <a:schemeClr val="tx1">
                    <a:lumMod val="75000"/>
                    <a:lumOff val="25000"/>
                  </a:schemeClr>
                </a:solidFill>
              </a:rPr>
              <a:t>26. Маленького ребенка нельзя наказывать, это ведет к подавлению личности. </a:t>
            </a:r>
          </a:p>
          <a:p>
            <a:pPr indent="-182880" fontAlgn="auto">
              <a:buClr>
                <a:schemeClr val="accent6">
                  <a:lumMod val="75000"/>
                </a:schemeClr>
              </a:buClr>
              <a:defRPr/>
            </a:pPr>
            <a:r>
              <a:rPr lang="ru-RU" dirty="0">
                <a:solidFill>
                  <a:schemeClr val="tx1">
                    <a:lumMod val="75000"/>
                    <a:lumOff val="25000"/>
                  </a:schemeClr>
                </a:solidFill>
              </a:rPr>
              <a:t>27. От оценок в школе желательно совершенно избавляться. </a:t>
            </a:r>
          </a:p>
          <a:p>
            <a:pPr indent="-182880" fontAlgn="auto">
              <a:buClr>
                <a:schemeClr val="accent6">
                  <a:lumMod val="75000"/>
                </a:schemeClr>
              </a:buClr>
              <a:defRPr/>
            </a:pPr>
            <a:r>
              <a:rPr lang="ru-RU" dirty="0">
                <a:solidFill>
                  <a:schemeClr val="tx1">
                    <a:lumMod val="75000"/>
                    <a:lumOff val="25000"/>
                  </a:schemeClr>
                </a:solidFill>
              </a:rPr>
              <a:t>28. Когда взрослые читают ребенку, очень важно, чтобы он сидел тихо и прислушивался к каждому слову. </a:t>
            </a:r>
          </a:p>
          <a:p>
            <a:pPr indent="-182880" fontAlgn="auto">
              <a:buClr>
                <a:schemeClr val="accent6">
                  <a:lumMod val="75000"/>
                </a:schemeClr>
              </a:buClr>
              <a:defRPr/>
            </a:pPr>
            <a:r>
              <a:rPr lang="ru-RU" dirty="0">
                <a:solidFill>
                  <a:schemeClr val="tx1">
                    <a:lumMod val="75000"/>
                    <a:lumOff val="25000"/>
                  </a:schemeClr>
                </a:solidFill>
              </a:rPr>
              <a:t>29. Одаренным детям ни в коем случае нельзя говорить, что они — одаренные, они могут зазнаться. </a:t>
            </a:r>
          </a:p>
          <a:p>
            <a:pPr indent="-182880" fontAlgn="auto">
              <a:buClr>
                <a:schemeClr val="accent6">
                  <a:lumMod val="75000"/>
                </a:schemeClr>
              </a:buClr>
              <a:defRPr/>
            </a:pPr>
            <a:r>
              <a:rPr lang="ru-RU" dirty="0">
                <a:solidFill>
                  <a:schemeClr val="tx1">
                    <a:lumMod val="75000"/>
                    <a:lumOff val="25000"/>
                  </a:schemeClr>
                </a:solidFill>
              </a:rPr>
              <a:t>30. Для того чтобы ребенок вы рос способным, с ним обязательно надо заниматься еще до школы чтением, счетом, иностранным языком. </a:t>
            </a:r>
          </a:p>
          <a:p>
            <a:pPr indent="-182880" fontAlgn="auto">
              <a:buClr>
                <a:schemeClr val="accent6">
                  <a:lumMod val="75000"/>
                </a:schemeClr>
              </a:buClr>
              <a:defRPr/>
            </a:pPr>
            <a:r>
              <a:rPr lang="ru-RU" dirty="0">
                <a:solidFill>
                  <a:schemeClr val="tx1">
                    <a:lumMod val="75000"/>
                    <a:lumOff val="25000"/>
                  </a:schemeClr>
                </a:solidFill>
              </a:rPr>
              <a:t>31. Для развития способностей от ребенка необходимо требовать, чтобы он ежедневно читал хотя бы две-три страницы. </a:t>
            </a:r>
          </a:p>
          <a:p>
            <a:pPr indent="-182880" fontAlgn="auto">
              <a:buClr>
                <a:schemeClr val="accent6">
                  <a:lumMod val="75000"/>
                </a:schemeClr>
              </a:buClr>
              <a:defRPr/>
            </a:pPr>
            <a:endParaRPr lang="ru-RU" dirty="0">
              <a:solidFill>
                <a:schemeClr val="tx1">
                  <a:lumMod val="75000"/>
                  <a:lumOff val="2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3289" y="4372168"/>
            <a:ext cx="6512511" cy="1143000"/>
          </a:xfrm>
        </p:spPr>
        <p:txBody>
          <a:bodyPr>
            <a:normAutofit fontScale="90000"/>
          </a:bodyPr>
          <a:lstStyle/>
          <a:p>
            <a:pPr marL="320040" indent="-320040" fontAlgn="auto">
              <a:spcAft>
                <a:spcPts val="0"/>
              </a:spcAft>
              <a:buClr>
                <a:schemeClr val="accent6">
                  <a:lumMod val="75000"/>
                </a:schemeClr>
              </a:buClr>
              <a:defRPr/>
            </a:pPr>
            <a:r>
              <a:rPr lang="ru-RU" dirty="0"/>
              <a:t/>
            </a:r>
            <a:br>
              <a:rPr lang="ru-RU" dirty="0"/>
            </a:br>
            <a:endParaRPr lang="ru-RU" dirty="0"/>
          </a:p>
        </p:txBody>
      </p:sp>
      <p:sp>
        <p:nvSpPr>
          <p:cNvPr id="66562" name="Содержимое 2"/>
          <p:cNvSpPr>
            <a:spLocks noGrp="1"/>
          </p:cNvSpPr>
          <p:nvPr>
            <p:ph sz="quarter" idx="13"/>
          </p:nvPr>
        </p:nvSpPr>
        <p:spPr>
          <a:xfrm>
            <a:off x="1143000" y="731838"/>
            <a:ext cx="6400800" cy="3475037"/>
          </a:xfrm>
        </p:spPr>
        <p:txBody>
          <a:bodyPr/>
          <a:lstStyle/>
          <a:p>
            <a:pPr>
              <a:buFont typeface="Georgia" pitchFamily="18" charset="0"/>
              <a:buNone/>
            </a:pPr>
            <a:r>
              <a:rPr lang="ru-RU" smtClean="0"/>
              <a:t>Ответы на анкету. </a:t>
            </a:r>
          </a:p>
          <a:p>
            <a:pPr>
              <a:buFont typeface="Georgia" pitchFamily="18" charset="0"/>
              <a:buNone/>
            </a:pPr>
            <a:r>
              <a:rPr lang="ru-RU" smtClean="0"/>
              <a:t>верно — (+) не верно — (-) </a:t>
            </a:r>
          </a:p>
          <a:p>
            <a:r>
              <a:rPr lang="ru-RU" smtClean="0"/>
              <a:t>1. (v) 6. (+) 11. (v) 16. (+) 21. (v) 26. (v) 31. (v) </a:t>
            </a:r>
          </a:p>
          <a:p>
            <a:r>
              <a:rPr lang="ru-RU" smtClean="0"/>
              <a:t>2. (v) 7. (v) 12. (v) 17. (+) 22. (v) 27. (v) </a:t>
            </a:r>
          </a:p>
          <a:p>
            <a:r>
              <a:rPr lang="ru-RU" smtClean="0"/>
              <a:t>3. (v) 8. (v) 13. (v) 18. (+) 23. (v) 28. (v) </a:t>
            </a:r>
          </a:p>
          <a:p>
            <a:r>
              <a:rPr lang="ru-RU" smtClean="0"/>
              <a:t>4. (v) 9. (+) 14. (+) 19. (+) 24. (v) 29. (v) </a:t>
            </a:r>
          </a:p>
          <a:p>
            <a:r>
              <a:rPr lang="ru-RU" smtClean="0"/>
              <a:t>5. (+) 10. (+) 15. (+) 20. (v) 25. (v) 30. (v) </a:t>
            </a:r>
          </a:p>
          <a:p>
            <a:endParaRPr lang="ru-RU"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3289" y="4372168"/>
            <a:ext cx="6512511" cy="1143000"/>
          </a:xfrm>
        </p:spPr>
        <p:txBody>
          <a:bodyPr>
            <a:normAutofit fontScale="90000"/>
          </a:bodyPr>
          <a:lstStyle/>
          <a:p>
            <a:pPr marL="320040" indent="-320040" fontAlgn="auto">
              <a:spcAft>
                <a:spcPts val="0"/>
              </a:spcAft>
              <a:buClr>
                <a:schemeClr val="accent6">
                  <a:lumMod val="75000"/>
                </a:schemeClr>
              </a:buClr>
              <a:defRPr/>
            </a:pPr>
            <a:r>
              <a:rPr lang="ru-RU" dirty="0"/>
              <a:t/>
            </a:r>
            <a:br>
              <a:rPr lang="ru-RU" dirty="0"/>
            </a:br>
            <a:endParaRPr lang="ru-RU" dirty="0"/>
          </a:p>
        </p:txBody>
      </p:sp>
      <p:sp>
        <p:nvSpPr>
          <p:cNvPr id="3" name="Содержимое 2"/>
          <p:cNvSpPr>
            <a:spLocks noGrp="1"/>
          </p:cNvSpPr>
          <p:nvPr>
            <p:ph sz="quarter" idx="13"/>
          </p:nvPr>
        </p:nvSpPr>
        <p:spPr>
          <a:xfrm>
            <a:off x="827088" y="260350"/>
            <a:ext cx="7489825" cy="5832475"/>
          </a:xfrm>
        </p:spPr>
        <p:txBody>
          <a:bodyPr>
            <a:normAutofit/>
          </a:bodyPr>
          <a:lstStyle/>
          <a:p>
            <a:pPr marL="44450" indent="0">
              <a:lnSpc>
                <a:spcPct val="80000"/>
              </a:lnSpc>
              <a:buFont typeface="Georgia" pitchFamily="18" charset="0"/>
              <a:buNone/>
            </a:pPr>
            <a:r>
              <a:rPr lang="ru-RU" sz="1200" b="1" smtClean="0"/>
              <a:t>Определение интенсивности познавательной потребности</a:t>
            </a:r>
          </a:p>
          <a:p>
            <a:pPr marL="44450" indent="0">
              <a:lnSpc>
                <a:spcPct val="80000"/>
              </a:lnSpc>
              <a:buFont typeface="Georgia" pitchFamily="18" charset="0"/>
              <a:buNone/>
            </a:pPr>
            <a:endParaRPr lang="ru-RU" sz="1200" b="1" smtClean="0"/>
          </a:p>
          <a:p>
            <a:pPr marL="44450" indent="0">
              <a:lnSpc>
                <a:spcPct val="80000"/>
              </a:lnSpc>
            </a:pPr>
            <a:r>
              <a:rPr lang="ru-RU" sz="1200" smtClean="0"/>
              <a:t>1. Как часто ученик подолгу занимается какой-нибудь умственной работой (час-полтора — для младшего школьника; несколько часов подряд, не отрываясь — для подростков и т. д.)? </a:t>
            </a:r>
          </a:p>
          <a:p>
            <a:pPr marL="44450" indent="0">
              <a:lnSpc>
                <a:spcPct val="80000"/>
              </a:lnSpc>
              <a:buFont typeface="Georgia" pitchFamily="18" charset="0"/>
              <a:buNone/>
            </a:pPr>
            <a:r>
              <a:rPr lang="ru-RU" sz="1200" smtClean="0"/>
              <a:t>а. Часто. </a:t>
            </a:r>
          </a:p>
          <a:p>
            <a:pPr marL="44450" indent="0">
              <a:lnSpc>
                <a:spcPct val="80000"/>
              </a:lnSpc>
              <a:buFont typeface="Georgia" pitchFamily="18" charset="0"/>
              <a:buNone/>
            </a:pPr>
            <a:r>
              <a:rPr lang="ru-RU" sz="1200" smtClean="0"/>
              <a:t>б. Иногда. </a:t>
            </a:r>
          </a:p>
          <a:p>
            <a:pPr marL="44450" indent="0">
              <a:lnSpc>
                <a:spcPct val="80000"/>
              </a:lnSpc>
              <a:buFont typeface="Georgia" pitchFamily="18" charset="0"/>
              <a:buNone/>
            </a:pPr>
            <a:r>
              <a:rPr lang="ru-RU" sz="1200" smtClean="0"/>
              <a:t>в. Очень редко. </a:t>
            </a:r>
          </a:p>
          <a:p>
            <a:pPr marL="44450" indent="0">
              <a:lnSpc>
                <a:spcPct val="80000"/>
              </a:lnSpc>
            </a:pPr>
            <a:r>
              <a:rPr lang="ru-RU" sz="1200" smtClean="0"/>
              <a:t>2. Что предпочитает ребенок, когда задан вопрос на сообразительность? </a:t>
            </a:r>
          </a:p>
          <a:p>
            <a:pPr marL="44450" indent="0">
              <a:lnSpc>
                <a:spcPct val="80000"/>
              </a:lnSpc>
              <a:buFont typeface="Georgia" pitchFamily="18" charset="0"/>
              <a:buNone/>
            </a:pPr>
            <a:r>
              <a:rPr lang="ru-RU" sz="1200" smtClean="0"/>
              <a:t>а. Помучиться, но самому найти ответ. </a:t>
            </a:r>
          </a:p>
          <a:p>
            <a:pPr marL="44450" indent="0">
              <a:lnSpc>
                <a:spcPct val="80000"/>
              </a:lnSpc>
              <a:buFont typeface="Georgia" pitchFamily="18" charset="0"/>
              <a:buNone/>
            </a:pPr>
            <a:r>
              <a:rPr lang="ru-RU" sz="1200" smtClean="0"/>
              <a:t>б. Когда как. </a:t>
            </a:r>
          </a:p>
          <a:p>
            <a:pPr marL="44450" indent="0">
              <a:lnSpc>
                <a:spcPct val="80000"/>
              </a:lnSpc>
              <a:buFont typeface="Georgia" pitchFamily="18" charset="0"/>
              <a:buNone/>
            </a:pPr>
            <a:r>
              <a:rPr lang="ru-RU" sz="1200" smtClean="0"/>
              <a:t>в. Получить готовый ответ от других. </a:t>
            </a:r>
          </a:p>
          <a:p>
            <a:pPr marL="44450" indent="0">
              <a:lnSpc>
                <a:spcPct val="80000"/>
              </a:lnSpc>
            </a:pPr>
            <a:r>
              <a:rPr lang="ru-RU" sz="1200" smtClean="0"/>
              <a:t>3. Много ли читает дополнительной литературы? </a:t>
            </a:r>
          </a:p>
          <a:p>
            <a:pPr marL="44450" indent="0">
              <a:lnSpc>
                <a:spcPct val="80000"/>
              </a:lnSpc>
              <a:buFont typeface="Georgia" pitchFamily="18" charset="0"/>
              <a:buNone/>
            </a:pPr>
            <a:r>
              <a:rPr lang="ru-RU" sz="1200" smtClean="0"/>
              <a:t>а. Постоянно много. </a:t>
            </a:r>
          </a:p>
          <a:p>
            <a:pPr marL="44450" indent="0">
              <a:lnSpc>
                <a:spcPct val="80000"/>
              </a:lnSpc>
              <a:buFont typeface="Georgia" pitchFamily="18" charset="0"/>
              <a:buNone/>
            </a:pPr>
            <a:r>
              <a:rPr lang="ru-RU" sz="1200" smtClean="0"/>
              <a:t>б. Неровно. Иногда много, иногда ничего не читает. </a:t>
            </a:r>
          </a:p>
          <a:p>
            <a:pPr marL="44450" indent="0">
              <a:lnSpc>
                <a:spcPct val="80000"/>
              </a:lnSpc>
              <a:buFont typeface="Georgia" pitchFamily="18" charset="0"/>
              <a:buNone/>
            </a:pPr>
            <a:r>
              <a:rPr lang="ru-RU" sz="1200" smtClean="0"/>
              <a:t>в. Мало или совсем ничего не читает. </a:t>
            </a:r>
          </a:p>
          <a:p>
            <a:pPr marL="44450" indent="0">
              <a:lnSpc>
                <a:spcPct val="80000"/>
              </a:lnSpc>
            </a:pPr>
            <a:r>
              <a:rPr lang="ru-RU" sz="1200" smtClean="0"/>
              <a:t>4. Насколько эмоционально относится к интересному для него занятию, связанному с умственной работой? </a:t>
            </a:r>
          </a:p>
          <a:p>
            <a:pPr marL="44450" indent="0">
              <a:lnSpc>
                <a:spcPct val="80000"/>
              </a:lnSpc>
              <a:buFont typeface="Georgia" pitchFamily="18" charset="0"/>
              <a:buNone/>
            </a:pPr>
            <a:r>
              <a:rPr lang="ru-RU" sz="1200" smtClean="0"/>
              <a:t>а. Очень эмоционально. </a:t>
            </a:r>
          </a:p>
          <a:p>
            <a:pPr marL="44450" indent="0">
              <a:lnSpc>
                <a:spcPct val="80000"/>
              </a:lnSpc>
              <a:buFont typeface="Georgia" pitchFamily="18" charset="0"/>
              <a:buNone/>
            </a:pPr>
            <a:r>
              <a:rPr lang="ru-RU" sz="1200" smtClean="0"/>
              <a:t>б. Когда как. </a:t>
            </a:r>
          </a:p>
          <a:p>
            <a:pPr marL="44450" indent="0">
              <a:lnSpc>
                <a:spcPct val="80000"/>
              </a:lnSpc>
              <a:buFont typeface="Georgia" pitchFamily="18" charset="0"/>
              <a:buNone/>
            </a:pPr>
            <a:r>
              <a:rPr lang="ru-RU" sz="1200" smtClean="0"/>
              <a:t>в. Эмоции ярко не выражены (здесь надо учитывать общую эмоциональность ребенка). </a:t>
            </a:r>
          </a:p>
          <a:p>
            <a:pPr marL="44450" indent="0">
              <a:lnSpc>
                <a:spcPct val="80000"/>
              </a:lnSpc>
            </a:pPr>
            <a:r>
              <a:rPr lang="ru-RU" sz="1200" smtClean="0"/>
              <a:t>5. Часто ли задает вопросы? </a:t>
            </a:r>
          </a:p>
          <a:p>
            <a:pPr marL="44450" indent="0">
              <a:lnSpc>
                <a:spcPct val="80000"/>
              </a:lnSpc>
              <a:buFont typeface="Georgia" pitchFamily="18" charset="0"/>
              <a:buNone/>
            </a:pPr>
            <a:r>
              <a:rPr lang="ru-RU" sz="1200" smtClean="0"/>
              <a:t>а. Часто. </a:t>
            </a:r>
          </a:p>
          <a:p>
            <a:pPr marL="44450" indent="0">
              <a:lnSpc>
                <a:spcPct val="80000"/>
              </a:lnSpc>
              <a:buFont typeface="Georgia" pitchFamily="18" charset="0"/>
              <a:buNone/>
            </a:pPr>
            <a:r>
              <a:rPr lang="ru-RU" sz="1200" smtClean="0"/>
              <a:t>б. Иногда. </a:t>
            </a:r>
          </a:p>
          <a:p>
            <a:pPr marL="44450" indent="0">
              <a:lnSpc>
                <a:spcPct val="80000"/>
              </a:lnSpc>
              <a:buFont typeface="Georgia" pitchFamily="18" charset="0"/>
              <a:buNone/>
            </a:pPr>
            <a:r>
              <a:rPr lang="ru-RU" sz="1200" smtClean="0"/>
              <a:t>в. Очень редко. </a:t>
            </a:r>
          </a:p>
          <a:p>
            <a:pPr marL="44450" indent="0">
              <a:lnSpc>
                <a:spcPct val="80000"/>
              </a:lnSpc>
              <a:buFont typeface="Georgia" pitchFamily="18" charset="0"/>
              <a:buNone/>
            </a:pPr>
            <a:endParaRPr lang="ru-RU" sz="1200" smtClean="0"/>
          </a:p>
          <a:p>
            <a:pPr marL="44450" indent="0">
              <a:lnSpc>
                <a:spcPct val="80000"/>
              </a:lnSpc>
            </a:pPr>
            <a:r>
              <a:rPr lang="ru-RU" sz="1200" i="1" smtClean="0"/>
              <a:t>Примечание.</a:t>
            </a:r>
            <a:r>
              <a:rPr lang="ru-RU" sz="1200" smtClean="0"/>
              <a:t> Ответы а свидетельствуют о сильно выраженной познавательной потребности, б — об умеренной, в — о слабо выраженной. </a:t>
            </a:r>
          </a:p>
          <a:p>
            <a:pPr marL="44450" indent="0">
              <a:lnSpc>
                <a:spcPct val="80000"/>
              </a:lnSpc>
            </a:pPr>
            <a:endParaRPr lang="ru-RU" sz="12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3289" y="4372168"/>
            <a:ext cx="6512511" cy="1143000"/>
          </a:xfrm>
        </p:spPr>
        <p:txBody>
          <a:bodyPr>
            <a:normAutofit fontScale="90000"/>
          </a:bodyPr>
          <a:lstStyle/>
          <a:p>
            <a:pPr marL="320040" indent="-320040" fontAlgn="auto">
              <a:spcAft>
                <a:spcPts val="0"/>
              </a:spcAft>
              <a:buClr>
                <a:schemeClr val="accent6">
                  <a:lumMod val="75000"/>
                </a:schemeClr>
              </a:buClr>
              <a:defRPr/>
            </a:pPr>
            <a:r>
              <a:rPr lang="ru-RU" dirty="0"/>
              <a:t/>
            </a:r>
            <a:br>
              <a:rPr lang="ru-RU" dirty="0"/>
            </a:br>
            <a:endParaRPr lang="ru-RU" dirty="0"/>
          </a:p>
        </p:txBody>
      </p:sp>
      <p:sp>
        <p:nvSpPr>
          <p:cNvPr id="3" name="Содержимое 2"/>
          <p:cNvSpPr>
            <a:spLocks noGrp="1"/>
          </p:cNvSpPr>
          <p:nvPr>
            <p:ph sz="quarter" idx="13"/>
          </p:nvPr>
        </p:nvSpPr>
        <p:spPr>
          <a:xfrm>
            <a:off x="611188" y="260350"/>
            <a:ext cx="7993062" cy="5976938"/>
          </a:xfrm>
        </p:spPr>
        <p:txBody>
          <a:bodyPr>
            <a:normAutofit/>
          </a:bodyPr>
          <a:lstStyle/>
          <a:p>
            <a:pPr marL="44450" indent="0">
              <a:lnSpc>
                <a:spcPct val="80000"/>
              </a:lnSpc>
              <a:buFont typeface="Georgia" pitchFamily="18" charset="0"/>
              <a:buNone/>
            </a:pPr>
            <a:r>
              <a:rPr lang="ru-RU" sz="1200" b="1" smtClean="0"/>
              <a:t>Определение уровня познавательной потребности</a:t>
            </a:r>
          </a:p>
          <a:p>
            <a:pPr marL="44450" indent="0">
              <a:lnSpc>
                <a:spcPct val="80000"/>
              </a:lnSpc>
              <a:buFont typeface="Georgia" pitchFamily="18" charset="0"/>
              <a:buNone/>
            </a:pPr>
            <a:endParaRPr lang="ru-RU" sz="1200" smtClean="0"/>
          </a:p>
          <a:p>
            <a:pPr marL="44450" indent="0">
              <a:lnSpc>
                <a:spcPct val="80000"/>
              </a:lnSpc>
            </a:pPr>
            <a:r>
              <a:rPr lang="ru-RU" sz="1200" smtClean="0"/>
              <a:t>1. Связаны ли интересы ученика с выбором будущей профессии? </a:t>
            </a:r>
          </a:p>
          <a:p>
            <a:pPr marL="44450" indent="0">
              <a:lnSpc>
                <a:spcPct val="80000"/>
              </a:lnSpc>
              <a:buFont typeface="Georgia" pitchFamily="18" charset="0"/>
              <a:buNone/>
            </a:pPr>
            <a:r>
              <a:rPr lang="ru-RU" sz="1200" smtClean="0"/>
              <a:t>а. Связаны очень тесно. </a:t>
            </a:r>
          </a:p>
          <a:p>
            <a:pPr marL="44450" indent="0">
              <a:lnSpc>
                <a:spcPct val="80000"/>
              </a:lnSpc>
              <a:buFont typeface="Georgia" pitchFamily="18" charset="0"/>
              <a:buNone/>
            </a:pPr>
            <a:r>
              <a:rPr lang="ru-RU" sz="1200" smtClean="0"/>
              <a:t>б. Связаны, но мало сопровождаются соответствующей организацией деятельности. </a:t>
            </a:r>
          </a:p>
          <a:p>
            <a:pPr marL="44450" indent="0">
              <a:lnSpc>
                <a:spcPct val="80000"/>
              </a:lnSpc>
              <a:buFont typeface="Georgia" pitchFamily="18" charset="0"/>
              <a:buNone/>
            </a:pPr>
            <a:r>
              <a:rPr lang="ru-RU" sz="1200" smtClean="0"/>
              <a:t>в. Никак не связаны. </a:t>
            </a:r>
          </a:p>
          <a:p>
            <a:pPr marL="44450" indent="0">
              <a:lnSpc>
                <a:spcPct val="80000"/>
              </a:lnSpc>
            </a:pPr>
            <a:r>
              <a:rPr lang="ru-RU" sz="1200" smtClean="0"/>
              <a:t>2. Обращается ли ученик к серьезным источникам: пользуется научной (а не только научно-популярной) литературой, работает со словарями и т. д.? </a:t>
            </a:r>
          </a:p>
          <a:p>
            <a:pPr marL="44450" indent="0">
              <a:lnSpc>
                <a:spcPct val="80000"/>
              </a:lnSpc>
              <a:buFont typeface="Georgia" pitchFamily="18" charset="0"/>
              <a:buNone/>
            </a:pPr>
            <a:r>
              <a:rPr lang="ru-RU" sz="1200" smtClean="0"/>
              <a:t>а. Постоянно. </a:t>
            </a:r>
          </a:p>
          <a:p>
            <a:pPr marL="44450" indent="0">
              <a:lnSpc>
                <a:spcPct val="80000"/>
              </a:lnSpc>
              <a:buFont typeface="Georgia" pitchFamily="18" charset="0"/>
              <a:buNone/>
            </a:pPr>
            <a:r>
              <a:rPr lang="ru-RU" sz="1200" smtClean="0"/>
              <a:t>б. Иногда. </a:t>
            </a:r>
          </a:p>
          <a:p>
            <a:pPr marL="44450" indent="0">
              <a:lnSpc>
                <a:spcPct val="80000"/>
              </a:lnSpc>
              <a:buFont typeface="Georgia" pitchFamily="18" charset="0"/>
              <a:buNone/>
            </a:pPr>
            <a:r>
              <a:rPr lang="ru-RU" sz="1200" smtClean="0"/>
              <a:t>в. Очень редко. </a:t>
            </a:r>
          </a:p>
          <a:p>
            <a:pPr marL="44450" indent="0">
              <a:lnSpc>
                <a:spcPct val="80000"/>
              </a:lnSpc>
            </a:pPr>
            <a:r>
              <a:rPr lang="ru-RU" sz="1200" smtClean="0"/>
              <a:t>3. Ставит ли в своей работе задачи, выполнение которых невозможно в один присест, требует кропотливой работы в течение многих дней и даже месяцев? </a:t>
            </a:r>
          </a:p>
          <a:p>
            <a:pPr marL="44450" indent="0">
              <a:lnSpc>
                <a:spcPct val="80000"/>
              </a:lnSpc>
              <a:buFont typeface="Georgia" pitchFamily="18" charset="0"/>
              <a:buNone/>
            </a:pPr>
            <a:r>
              <a:rPr lang="ru-RU" sz="1200" smtClean="0"/>
              <a:t>а. Большинство занятий подчинено этому принципу. </a:t>
            </a:r>
          </a:p>
          <a:p>
            <a:pPr marL="44450" indent="0">
              <a:lnSpc>
                <a:spcPct val="80000"/>
              </a:lnSpc>
              <a:buFont typeface="Georgia" pitchFamily="18" charset="0"/>
              <a:buNone/>
            </a:pPr>
            <a:r>
              <a:rPr lang="ru-RU" sz="1200" smtClean="0"/>
              <a:t>б. Ставит такие задачи, но редко выполняет. </a:t>
            </a:r>
          </a:p>
          <a:p>
            <a:pPr marL="44450" indent="0">
              <a:lnSpc>
                <a:spcPct val="80000"/>
              </a:lnSpc>
              <a:buFont typeface="Georgia" pitchFamily="18" charset="0"/>
              <a:buNone/>
            </a:pPr>
            <a:r>
              <a:rPr lang="ru-RU" sz="1200" smtClean="0"/>
              <a:t>в. Не ставит долговременных задач. </a:t>
            </a:r>
          </a:p>
          <a:p>
            <a:pPr marL="44450" indent="0">
              <a:lnSpc>
                <a:spcPct val="80000"/>
              </a:lnSpc>
            </a:pPr>
            <a:r>
              <a:rPr lang="ru-RU" sz="1200" smtClean="0"/>
              <a:t>4. В какой мере, занимаясь любимым делом, может делать черную, неинтересную для него интеллектуальную работу (например, выполнять длительные вычисления при решении интересной задачи)? </a:t>
            </a:r>
          </a:p>
          <a:p>
            <a:pPr marL="44450" indent="0">
              <a:lnSpc>
                <a:spcPct val="80000"/>
              </a:lnSpc>
              <a:buFont typeface="Georgia" pitchFamily="18" charset="0"/>
              <a:buNone/>
            </a:pPr>
            <a:r>
              <a:rPr lang="ru-RU" sz="1200" smtClean="0"/>
              <a:t>а. Делает всегда столько, сколько нужно. </a:t>
            </a:r>
          </a:p>
          <a:p>
            <a:pPr marL="44450" indent="0">
              <a:lnSpc>
                <a:spcPct val="80000"/>
              </a:lnSpc>
              <a:buFont typeface="Georgia" pitchFamily="18" charset="0"/>
              <a:buNone/>
            </a:pPr>
            <a:r>
              <a:rPr lang="ru-RU" sz="1200" smtClean="0"/>
              <a:t>б. Делает периодически. </a:t>
            </a:r>
          </a:p>
          <a:p>
            <a:pPr marL="44450" indent="0">
              <a:lnSpc>
                <a:spcPct val="80000"/>
              </a:lnSpc>
              <a:buFont typeface="Georgia" pitchFamily="18" charset="0"/>
              <a:buNone/>
            </a:pPr>
            <a:r>
              <a:rPr lang="ru-RU" sz="1200" smtClean="0"/>
              <a:t>в. Не любит выполнять неинтересную для него работу. </a:t>
            </a:r>
          </a:p>
          <a:p>
            <a:pPr marL="44450" indent="0">
              <a:lnSpc>
                <a:spcPct val="80000"/>
              </a:lnSpc>
            </a:pPr>
            <a:r>
              <a:rPr lang="ru-RU" sz="1200" smtClean="0"/>
              <a:t>5. Способен ли при необходимости заниматься продолжительное время интеллектуальной деятельностью, жертвуя развлечениями, а иногда и отдыхом. </a:t>
            </a:r>
          </a:p>
          <a:p>
            <a:pPr marL="44450" indent="0">
              <a:lnSpc>
                <a:spcPct val="80000"/>
              </a:lnSpc>
              <a:buFont typeface="Georgia" pitchFamily="18" charset="0"/>
              <a:buNone/>
            </a:pPr>
            <a:r>
              <a:rPr lang="ru-RU" sz="1200" smtClean="0"/>
              <a:t>а. Всегда, когда это нужно. </a:t>
            </a:r>
          </a:p>
          <a:p>
            <a:pPr marL="44450" indent="0">
              <a:lnSpc>
                <a:spcPct val="80000"/>
              </a:lnSpc>
              <a:buFont typeface="Georgia" pitchFamily="18" charset="0"/>
              <a:buNone/>
            </a:pPr>
            <a:r>
              <a:rPr lang="ru-RU" sz="1200" smtClean="0"/>
              <a:t>б. Только изредка. </a:t>
            </a:r>
          </a:p>
          <a:p>
            <a:pPr marL="44450" indent="0">
              <a:lnSpc>
                <a:spcPct val="80000"/>
              </a:lnSpc>
              <a:buFont typeface="Georgia" pitchFamily="18" charset="0"/>
              <a:buNone/>
            </a:pPr>
            <a:r>
              <a:rPr lang="ru-RU" sz="1200" smtClean="0"/>
              <a:t>в. Не способен.</a:t>
            </a:r>
          </a:p>
          <a:p>
            <a:pPr marL="44450" indent="0">
              <a:lnSpc>
                <a:spcPct val="80000"/>
              </a:lnSpc>
              <a:buFont typeface="Georgia" pitchFamily="18" charset="0"/>
              <a:buNone/>
            </a:pPr>
            <a:r>
              <a:rPr lang="ru-RU" sz="1200" smtClean="0"/>
              <a:t> </a:t>
            </a:r>
          </a:p>
          <a:p>
            <a:pPr marL="44450" indent="0">
              <a:lnSpc>
                <a:spcPct val="80000"/>
              </a:lnSpc>
            </a:pPr>
            <a:r>
              <a:rPr lang="ru-RU" sz="1200" i="1" smtClean="0"/>
              <a:t>Примечание.</a:t>
            </a:r>
            <a:r>
              <a:rPr lang="ru-RU" sz="1200" smtClean="0"/>
              <a:t> Рассчитана только на старшеклассников. Шкалирование такое же, как  в предыдущей анкете . </a:t>
            </a:r>
          </a:p>
          <a:p>
            <a:pPr marL="44450" indent="0">
              <a:lnSpc>
                <a:spcPct val="80000"/>
              </a:lnSpc>
            </a:pPr>
            <a:endParaRPr lang="ru-RU" sz="12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3289" y="4372168"/>
            <a:ext cx="6512511" cy="1143000"/>
          </a:xfrm>
        </p:spPr>
        <p:txBody>
          <a:bodyPr>
            <a:normAutofit fontScale="90000"/>
          </a:bodyPr>
          <a:lstStyle/>
          <a:p>
            <a:pPr marL="320040" indent="-320040" fontAlgn="auto">
              <a:spcAft>
                <a:spcPts val="0"/>
              </a:spcAft>
              <a:buClr>
                <a:schemeClr val="accent6">
                  <a:lumMod val="75000"/>
                </a:schemeClr>
              </a:buClr>
              <a:defRPr/>
            </a:pPr>
            <a:r>
              <a:rPr lang="ru-RU" dirty="0"/>
              <a:t/>
            </a:r>
            <a:br>
              <a:rPr lang="ru-RU" dirty="0"/>
            </a:br>
            <a:endParaRPr lang="ru-RU" dirty="0"/>
          </a:p>
        </p:txBody>
      </p:sp>
      <p:sp>
        <p:nvSpPr>
          <p:cNvPr id="3" name="Содержимое 2"/>
          <p:cNvSpPr>
            <a:spLocks noGrp="1"/>
          </p:cNvSpPr>
          <p:nvPr>
            <p:ph sz="quarter" idx="13"/>
          </p:nvPr>
        </p:nvSpPr>
        <p:spPr>
          <a:xfrm>
            <a:off x="323850" y="1052513"/>
            <a:ext cx="7920038" cy="4968875"/>
          </a:xfrm>
        </p:spPr>
        <p:txBody>
          <a:bodyPr>
            <a:normAutofit/>
          </a:bodyPr>
          <a:lstStyle/>
          <a:p>
            <a:pPr marL="0" indent="0">
              <a:lnSpc>
                <a:spcPct val="80000"/>
              </a:lnSpc>
              <a:buFont typeface="Georgia" pitchFamily="18" charset="0"/>
              <a:buNone/>
            </a:pPr>
            <a:r>
              <a:rPr lang="ru-RU" sz="1500" u="sng" smtClean="0"/>
              <a:t>10 способов заметить одарённость</a:t>
            </a:r>
          </a:p>
          <a:p>
            <a:pPr marL="0" indent="0">
              <a:lnSpc>
                <a:spcPct val="80000"/>
              </a:lnSpc>
              <a:buFont typeface="Georgia" pitchFamily="18" charset="0"/>
              <a:buNone/>
            </a:pPr>
            <a:endParaRPr lang="ru-RU" sz="1500" smtClean="0"/>
          </a:p>
          <a:p>
            <a:pPr marL="0" indent="0">
              <a:lnSpc>
                <a:spcPct val="80000"/>
              </a:lnSpc>
            </a:pPr>
            <a:r>
              <a:rPr lang="ru-RU" sz="1500" smtClean="0"/>
              <a:t>Обычно малыш начинает проявлять способности к какому-либо занятию в возрасте 4-5 лет. Правда, бывает и так, что необыкновенный талант можно увидеть уже у трехлетнего ребенка. Внимательно присмотритесь к своему малышу: наблюдение за ним поможет вам определить, какие занятия ему больше нравятся. Главное - поняв, к чему у ребенка есть склонность, учтите, что принуждение только увеличивает неприятие. Любимое занятие должно приносить удовольствие и радость.</a:t>
            </a:r>
          </a:p>
          <a:p>
            <a:pPr marL="0" indent="0">
              <a:lnSpc>
                <a:spcPct val="80000"/>
              </a:lnSpc>
            </a:pPr>
            <a:endParaRPr lang="ru-RU" sz="1500" smtClean="0"/>
          </a:p>
          <a:p>
            <a:pPr marL="0" indent="0">
              <a:lnSpc>
                <a:spcPct val="80000"/>
              </a:lnSpc>
            </a:pPr>
            <a:r>
              <a:rPr lang="ru-RU" sz="1500" smtClean="0"/>
              <a:t>Художественные способности ребенка, как правило, проявляются уже в 2-3 года. Вы заметите, что любимые занятия малыша – рисование, аппликация, лепка. Понаблюдайте за ним: ребенок замечает больше цветов, чем его одногодки, различает их оттенки, обращает внимание на детали, предметы, находящиеся на заднем плане.</a:t>
            </a:r>
          </a:p>
          <a:p>
            <a:pPr marL="0" indent="0">
              <a:lnSpc>
                <a:spcPct val="80000"/>
              </a:lnSpc>
            </a:pPr>
            <a:endParaRPr lang="ru-RU" sz="1500" smtClean="0"/>
          </a:p>
          <a:p>
            <a:pPr marL="0" indent="0">
              <a:lnSpc>
                <a:spcPct val="80000"/>
              </a:lnSpc>
            </a:pPr>
            <a:r>
              <a:rPr lang="ru-RU" sz="1500" smtClean="0"/>
              <a:t>Ваш малыш любит петь? Присмотритесь к нему, чтобы не пропустить музыкальный талант ребенка. Кроме того, что он умеет воспроизводить музыку, услышанную всего лишь раз, малыш также способен ритмично двигаться. Он не фальшивит, когда поет, интересуется музыкальными инструментами. Некоторые такие дети с удовольствием подражают известным исполнителям.</a:t>
            </a:r>
          </a:p>
        </p:txBody>
      </p:sp>
    </p:spTree>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205</TotalTime>
  <Words>1803</Words>
  <Application>Microsoft Office PowerPoint</Application>
  <PresentationFormat>Экран (4:3)</PresentationFormat>
  <Paragraphs>152</Paragraphs>
  <Slides>12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Arial</vt:lpstr>
      <vt:lpstr>Georgia</vt:lpstr>
      <vt:lpstr>Trebuchet MS</vt:lpstr>
      <vt:lpstr>Воздушный поток</vt:lpstr>
      <vt:lpstr> Способности и одаренность. Распознавание  и развитие природного потенциала личности</vt:lpstr>
      <vt:lpstr> </vt:lpstr>
      <vt:lpstr> </vt:lpstr>
      <vt:lpstr> </vt:lpstr>
      <vt:lpstr> </vt:lpstr>
      <vt:lpstr> </vt:lpstr>
      <vt:lpstr> </vt:lpstr>
      <vt:lpstr> </vt:lpstr>
      <vt:lpstr> </vt:lpstr>
      <vt:lpstr> </vt:lpstr>
      <vt:lpstr> </vt:lpstr>
      <vt:lpstr> </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Использование информационного ресурса городского центра профориентации в рамках сетевого взаимодействия образовательных учреждений</dc:title>
  <dc:creator>www.PHILka.RU</dc:creator>
  <cp:lastModifiedBy>Пользователь Windows</cp:lastModifiedBy>
  <cp:revision>55</cp:revision>
  <dcterms:created xsi:type="dcterms:W3CDTF">2014-11-24T12:29:50Z</dcterms:created>
  <dcterms:modified xsi:type="dcterms:W3CDTF">2018-07-16T06:26:58Z</dcterms:modified>
</cp:coreProperties>
</file>